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2" r:id="rId1"/>
  </p:sldMasterIdLst>
  <p:notesMasterIdLst>
    <p:notesMasterId r:id="rId18"/>
  </p:notesMasterIdLst>
  <p:sldIdLst>
    <p:sldId id="256" r:id="rId2"/>
    <p:sldId id="259" r:id="rId3"/>
    <p:sldId id="263" r:id="rId4"/>
    <p:sldId id="262" r:id="rId5"/>
    <p:sldId id="260" r:id="rId6"/>
    <p:sldId id="261" r:id="rId7"/>
    <p:sldId id="268" r:id="rId8"/>
    <p:sldId id="265" r:id="rId9"/>
    <p:sldId id="269" r:id="rId10"/>
    <p:sldId id="271" r:id="rId11"/>
    <p:sldId id="272" r:id="rId12"/>
    <p:sldId id="278" r:id="rId13"/>
    <p:sldId id="273" r:id="rId14"/>
    <p:sldId id="274" r:id="rId15"/>
    <p:sldId id="277" r:id="rId16"/>
    <p:sldId id="27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6D39"/>
    <a:srgbClr val="DE8B4F"/>
    <a:srgbClr val="BC4907"/>
    <a:srgbClr val="C48162"/>
    <a:srgbClr val="C357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83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4E1668B-3BE5-401D-8A6E-8C80F1B73616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EB8A850-E6F1-4C3C-9A0A-155334F8757D}">
      <dgm:prSet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/>
        <a:lstStyle/>
        <a:p>
          <a:pPr>
            <a:lnSpc>
              <a:spcPct val="150000"/>
            </a:lnSpc>
            <a:buNone/>
          </a:pPr>
          <a:r>
            <a:rPr lang="en-US" b="1" dirty="0">
              <a:latin typeface="Aptos" panose="020B0004020202020204" pitchFamily="34" charset="0"/>
            </a:rPr>
            <a:t>What is Endometriosis ?</a:t>
          </a:r>
          <a:endParaRPr lang="en-US" dirty="0">
            <a:latin typeface="Aptos" panose="020B0004020202020204" pitchFamily="34" charset="0"/>
          </a:endParaRPr>
        </a:p>
      </dgm:t>
    </dgm:pt>
    <dgm:pt modelId="{2759A916-1B9B-4DEE-90FC-0D0EEB9FBD81}" type="parTrans" cxnId="{2D10F55B-E563-41C0-A5FB-A495150CB4D3}">
      <dgm:prSet/>
      <dgm:spPr/>
      <dgm:t>
        <a:bodyPr/>
        <a:lstStyle/>
        <a:p>
          <a:endParaRPr lang="en-US"/>
        </a:p>
      </dgm:t>
    </dgm:pt>
    <dgm:pt modelId="{1A698168-D111-4436-A2F5-F16F13BD6C07}" type="sibTrans" cxnId="{2D10F55B-E563-41C0-A5FB-A495150CB4D3}">
      <dgm:prSet/>
      <dgm:spPr/>
      <dgm:t>
        <a:bodyPr/>
        <a:lstStyle/>
        <a:p>
          <a:endParaRPr lang="en-US"/>
        </a:p>
      </dgm:t>
    </dgm:pt>
    <dgm:pt modelId="{223D6ECD-FECE-4DF2-9E5D-5D9C652CD94A}">
      <dgm:prSet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/>
        <a:lstStyle/>
        <a:p>
          <a:pPr>
            <a:lnSpc>
              <a:spcPct val="150000"/>
            </a:lnSpc>
            <a:buFont typeface="Wingdings" panose="05000000000000000000" pitchFamily="2" charset="2"/>
            <a:buChar char="§"/>
          </a:pPr>
          <a:r>
            <a:rPr lang="en-US" dirty="0">
              <a:latin typeface="Aptos" panose="020B0004020202020204" pitchFamily="34" charset="0"/>
            </a:rPr>
            <a:t>Endometriosis is an inflammatory, chronic gynecologic disorder that affects about 10% of women worldwide. </a:t>
          </a:r>
        </a:p>
      </dgm:t>
    </dgm:pt>
    <dgm:pt modelId="{FA7CE11F-5A88-496A-968D-BAA0A896929C}" type="parTrans" cxnId="{7E4C17AB-E156-461E-8642-D7FBB2948ACD}">
      <dgm:prSet/>
      <dgm:spPr/>
      <dgm:t>
        <a:bodyPr/>
        <a:lstStyle/>
        <a:p>
          <a:endParaRPr lang="en-US"/>
        </a:p>
      </dgm:t>
    </dgm:pt>
    <dgm:pt modelId="{F0AF8EED-9E8B-43B4-8443-A4CE3F62ED51}" type="sibTrans" cxnId="{7E4C17AB-E156-461E-8642-D7FBB2948ACD}">
      <dgm:prSet/>
      <dgm:spPr/>
      <dgm:t>
        <a:bodyPr/>
        <a:lstStyle/>
        <a:p>
          <a:endParaRPr lang="en-US"/>
        </a:p>
      </dgm:t>
    </dgm:pt>
    <dgm:pt modelId="{BE2D936F-F30D-474C-9328-5D669C7FF9BB}">
      <dgm:prSet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/>
        <a:lstStyle/>
        <a:p>
          <a:pPr>
            <a:lnSpc>
              <a:spcPct val="150000"/>
            </a:lnSpc>
            <a:buFont typeface="Wingdings" panose="05000000000000000000" pitchFamily="2" charset="2"/>
            <a:buChar char="§"/>
          </a:pPr>
          <a:r>
            <a:rPr lang="en-US" dirty="0">
              <a:latin typeface="Aptos" panose="020B0004020202020204" pitchFamily="34" charset="0"/>
            </a:rPr>
            <a:t>Endometriosis is characterized by the growth of endometrial-like tissues outside the uterine cavity. </a:t>
          </a:r>
        </a:p>
      </dgm:t>
    </dgm:pt>
    <dgm:pt modelId="{179CB7FD-F508-42BE-A8F9-9208D6787C36}" type="parTrans" cxnId="{68422C4F-1133-4A1C-A75D-71A9972E2E54}">
      <dgm:prSet/>
      <dgm:spPr/>
      <dgm:t>
        <a:bodyPr/>
        <a:lstStyle/>
        <a:p>
          <a:endParaRPr lang="en-US"/>
        </a:p>
      </dgm:t>
    </dgm:pt>
    <dgm:pt modelId="{AF5B0345-3E9B-43BA-9B68-17C7D31F2310}" type="sibTrans" cxnId="{68422C4F-1133-4A1C-A75D-71A9972E2E54}">
      <dgm:prSet/>
      <dgm:spPr/>
      <dgm:t>
        <a:bodyPr/>
        <a:lstStyle/>
        <a:p>
          <a:endParaRPr lang="en-US"/>
        </a:p>
      </dgm:t>
    </dgm:pt>
    <dgm:pt modelId="{71C910E3-A86D-4476-A406-E135565498E6}">
      <dgm:prSet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/>
        <a:lstStyle/>
        <a:p>
          <a:pPr>
            <a:lnSpc>
              <a:spcPct val="150000"/>
            </a:lnSpc>
            <a:buFont typeface="Wingdings" panose="05000000000000000000" pitchFamily="2" charset="2"/>
            <a:buChar char="§"/>
          </a:pPr>
          <a:r>
            <a:rPr lang="en-US" dirty="0">
              <a:latin typeface="Aptos" panose="020B0004020202020204" pitchFamily="34" charset="0"/>
            </a:rPr>
            <a:t>These growths, called endometriotic lesions, can develop on different pelvic organs.</a:t>
          </a:r>
        </a:p>
      </dgm:t>
    </dgm:pt>
    <dgm:pt modelId="{BE9A9E46-14D1-4455-A94B-F636869E1E8A}" type="parTrans" cxnId="{5A9E44C9-3389-45FB-8313-3FD830ABA025}">
      <dgm:prSet/>
      <dgm:spPr/>
      <dgm:t>
        <a:bodyPr/>
        <a:lstStyle/>
        <a:p>
          <a:endParaRPr lang="en-US"/>
        </a:p>
      </dgm:t>
    </dgm:pt>
    <dgm:pt modelId="{A1A935AD-E2CE-4ECD-9CF4-F73BAC7B7675}" type="sibTrans" cxnId="{5A9E44C9-3389-45FB-8313-3FD830ABA025}">
      <dgm:prSet/>
      <dgm:spPr/>
      <dgm:t>
        <a:bodyPr/>
        <a:lstStyle/>
        <a:p>
          <a:endParaRPr lang="en-US"/>
        </a:p>
      </dgm:t>
    </dgm:pt>
    <dgm:pt modelId="{42657E5A-653C-447E-8D90-1DC25495116E}">
      <dgm:prSet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>
        <a:solidFill>
          <a:schemeClr val="accent2">
            <a:lumMod val="50000"/>
          </a:schemeClr>
        </a:solidFill>
      </dgm:spPr>
      <dgm:t>
        <a:bodyPr/>
        <a:lstStyle/>
        <a:p>
          <a:pPr>
            <a:lnSpc>
              <a:spcPct val="150000"/>
            </a:lnSpc>
            <a:buFont typeface="Wingdings" panose="05000000000000000000" pitchFamily="2" charset="2"/>
            <a:buChar char="§"/>
          </a:pPr>
          <a:r>
            <a:rPr lang="en-US" dirty="0">
              <a:latin typeface="Aptos" panose="020B0004020202020204" pitchFamily="34" charset="0"/>
            </a:rPr>
            <a:t>Unlike normal endometrial tissue, these lesions do not shed during menstruation, leading to inflammation, pain, and scarring.</a:t>
          </a:r>
        </a:p>
      </dgm:t>
    </dgm:pt>
    <dgm:pt modelId="{2C566494-FE95-42E1-922A-7C5A6A5F7AA7}" type="parTrans" cxnId="{5368C564-7A7C-49C4-A2B1-BF4E7F42CC20}">
      <dgm:prSet/>
      <dgm:spPr/>
      <dgm:t>
        <a:bodyPr/>
        <a:lstStyle/>
        <a:p>
          <a:endParaRPr lang="en-US"/>
        </a:p>
      </dgm:t>
    </dgm:pt>
    <dgm:pt modelId="{68BE0944-9729-443E-8465-8D46C62C1E3E}" type="sibTrans" cxnId="{5368C564-7A7C-49C4-A2B1-BF4E7F42CC20}">
      <dgm:prSet/>
      <dgm:spPr/>
      <dgm:t>
        <a:bodyPr/>
        <a:lstStyle/>
        <a:p>
          <a:endParaRPr lang="en-US"/>
        </a:p>
      </dgm:t>
    </dgm:pt>
    <dgm:pt modelId="{EDB5430E-51B2-4B08-B6AA-2873A2490A82}" type="pres">
      <dgm:prSet presAssocID="{24E1668B-3BE5-401D-8A6E-8C80F1B73616}" presName="outerComposite" presStyleCnt="0">
        <dgm:presLayoutVars>
          <dgm:chMax val="5"/>
          <dgm:dir/>
          <dgm:resizeHandles val="exact"/>
        </dgm:presLayoutVars>
      </dgm:prSet>
      <dgm:spPr/>
    </dgm:pt>
    <dgm:pt modelId="{D9BD410D-FE46-4BD1-B3C2-EAA8FB2816CA}" type="pres">
      <dgm:prSet presAssocID="{24E1668B-3BE5-401D-8A6E-8C80F1B73616}" presName="dummyMaxCanvas" presStyleCnt="0">
        <dgm:presLayoutVars/>
      </dgm:prSet>
      <dgm:spPr/>
    </dgm:pt>
    <dgm:pt modelId="{3B1FAC51-00BA-410A-9617-821E48E95168}" type="pres">
      <dgm:prSet presAssocID="{24E1668B-3BE5-401D-8A6E-8C80F1B73616}" presName="OneNode_1" presStyleLbl="node1" presStyleIdx="0" presStyleCnt="1" custScaleY="171795" custLinFactNeighborX="-7110" custLinFactNeighborY="50496">
        <dgm:presLayoutVars>
          <dgm:bulletEnabled val="1"/>
        </dgm:presLayoutVars>
      </dgm:prSet>
      <dgm:spPr/>
    </dgm:pt>
  </dgm:ptLst>
  <dgm:cxnLst>
    <dgm:cxn modelId="{571D7D37-E0BE-44EB-BC2A-6905D7711B22}" type="presOf" srcId="{71C910E3-A86D-4476-A406-E135565498E6}" destId="{3B1FAC51-00BA-410A-9617-821E48E95168}" srcOrd="0" destOrd="3" presId="urn:microsoft.com/office/officeart/2005/8/layout/vProcess5"/>
    <dgm:cxn modelId="{2D10F55B-E563-41C0-A5FB-A495150CB4D3}" srcId="{24E1668B-3BE5-401D-8A6E-8C80F1B73616}" destId="{2EB8A850-E6F1-4C3C-9A0A-155334F8757D}" srcOrd="0" destOrd="0" parTransId="{2759A916-1B9B-4DEE-90FC-0D0EEB9FBD81}" sibTransId="{1A698168-D111-4436-A2F5-F16F13BD6C07}"/>
    <dgm:cxn modelId="{5368C564-7A7C-49C4-A2B1-BF4E7F42CC20}" srcId="{2EB8A850-E6F1-4C3C-9A0A-155334F8757D}" destId="{42657E5A-653C-447E-8D90-1DC25495116E}" srcOrd="3" destOrd="0" parTransId="{2C566494-FE95-42E1-922A-7C5A6A5F7AA7}" sibTransId="{68BE0944-9729-443E-8465-8D46C62C1E3E}"/>
    <dgm:cxn modelId="{68422C4F-1133-4A1C-A75D-71A9972E2E54}" srcId="{2EB8A850-E6F1-4C3C-9A0A-155334F8757D}" destId="{BE2D936F-F30D-474C-9328-5D669C7FF9BB}" srcOrd="1" destOrd="0" parTransId="{179CB7FD-F508-42BE-A8F9-9208D6787C36}" sibTransId="{AF5B0345-3E9B-43BA-9B68-17C7D31F2310}"/>
    <dgm:cxn modelId="{506BFE70-55B3-414F-8638-DA418690572D}" type="presOf" srcId="{2EB8A850-E6F1-4C3C-9A0A-155334F8757D}" destId="{3B1FAC51-00BA-410A-9617-821E48E95168}" srcOrd="0" destOrd="0" presId="urn:microsoft.com/office/officeart/2005/8/layout/vProcess5"/>
    <dgm:cxn modelId="{6A426B8C-F2A9-43FB-A561-128A14F190B7}" type="presOf" srcId="{BE2D936F-F30D-474C-9328-5D669C7FF9BB}" destId="{3B1FAC51-00BA-410A-9617-821E48E95168}" srcOrd="0" destOrd="2" presId="urn:microsoft.com/office/officeart/2005/8/layout/vProcess5"/>
    <dgm:cxn modelId="{93C8EEA8-AA7F-4CEB-8A57-8D7A509F9967}" type="presOf" srcId="{42657E5A-653C-447E-8D90-1DC25495116E}" destId="{3B1FAC51-00BA-410A-9617-821E48E95168}" srcOrd="0" destOrd="4" presId="urn:microsoft.com/office/officeart/2005/8/layout/vProcess5"/>
    <dgm:cxn modelId="{7E4C17AB-E156-461E-8642-D7FBB2948ACD}" srcId="{2EB8A850-E6F1-4C3C-9A0A-155334F8757D}" destId="{223D6ECD-FECE-4DF2-9E5D-5D9C652CD94A}" srcOrd="0" destOrd="0" parTransId="{FA7CE11F-5A88-496A-968D-BAA0A896929C}" sibTransId="{F0AF8EED-9E8B-43B4-8443-A4CE3F62ED51}"/>
    <dgm:cxn modelId="{5A9E44C9-3389-45FB-8313-3FD830ABA025}" srcId="{2EB8A850-E6F1-4C3C-9A0A-155334F8757D}" destId="{71C910E3-A86D-4476-A406-E135565498E6}" srcOrd="2" destOrd="0" parTransId="{BE9A9E46-14D1-4455-A94B-F636869E1E8A}" sibTransId="{A1A935AD-E2CE-4ECD-9CF4-F73BAC7B7675}"/>
    <dgm:cxn modelId="{0831CBEE-E711-4B03-AC08-0C9132DEFC08}" type="presOf" srcId="{223D6ECD-FECE-4DF2-9E5D-5D9C652CD94A}" destId="{3B1FAC51-00BA-410A-9617-821E48E95168}" srcOrd="0" destOrd="1" presId="urn:microsoft.com/office/officeart/2005/8/layout/vProcess5"/>
    <dgm:cxn modelId="{E3397CF1-991E-4F9A-A94D-B568A2F406BF}" type="presOf" srcId="{24E1668B-3BE5-401D-8A6E-8C80F1B73616}" destId="{EDB5430E-51B2-4B08-B6AA-2873A2490A82}" srcOrd="0" destOrd="0" presId="urn:microsoft.com/office/officeart/2005/8/layout/vProcess5"/>
    <dgm:cxn modelId="{0E9BE2D0-54AD-4188-A564-E95A4D68D959}" type="presParOf" srcId="{EDB5430E-51B2-4B08-B6AA-2873A2490A82}" destId="{D9BD410D-FE46-4BD1-B3C2-EAA8FB2816CA}" srcOrd="0" destOrd="0" presId="urn:microsoft.com/office/officeart/2005/8/layout/vProcess5"/>
    <dgm:cxn modelId="{61D5A4D4-9831-4DAC-A56D-4385D3E33EA5}" type="presParOf" srcId="{EDB5430E-51B2-4B08-B6AA-2873A2490A82}" destId="{3B1FAC51-00BA-410A-9617-821E48E95168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6A7772-645B-4D80-BCA8-FF04FE4EFA0F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04F10D3-3B8B-493A-AD73-356F4627C0ED}">
      <dgm:prSet custT="1"/>
      <dgm:spPr/>
      <dgm:t>
        <a:bodyPr/>
        <a:lstStyle/>
        <a:p>
          <a:endParaRPr lang="en-US" sz="2400" dirty="0">
            <a:solidFill>
              <a:schemeClr val="accent1">
                <a:lumMod val="50000"/>
              </a:schemeClr>
            </a:solidFill>
            <a:latin typeface="Aptos" panose="020B0004020202020204" pitchFamily="34" charset="0"/>
          </a:endParaRPr>
        </a:p>
      </dgm:t>
    </dgm:pt>
    <dgm:pt modelId="{552A18C9-346B-4E4A-A393-5470E928C19A}" type="parTrans" cxnId="{ECE8D92B-9FD0-4D61-B7AF-FC44BDE50240}">
      <dgm:prSet/>
      <dgm:spPr/>
      <dgm:t>
        <a:bodyPr/>
        <a:lstStyle/>
        <a:p>
          <a:endParaRPr lang="en-US"/>
        </a:p>
      </dgm:t>
    </dgm:pt>
    <dgm:pt modelId="{5B6142BE-8F11-42F3-8848-FE2D5155BB11}" type="sibTrans" cxnId="{ECE8D92B-9FD0-4D61-B7AF-FC44BDE50240}">
      <dgm:prSet/>
      <dgm:spPr/>
      <dgm:t>
        <a:bodyPr/>
        <a:lstStyle/>
        <a:p>
          <a:endParaRPr lang="en-US"/>
        </a:p>
      </dgm:t>
    </dgm:pt>
    <dgm:pt modelId="{22ADB121-B05D-44AA-9005-FA02D1976FB3}">
      <dgm:prSet custT="1"/>
      <dgm:spPr/>
      <dgm:t>
        <a:bodyPr/>
        <a:lstStyle/>
        <a:p>
          <a:r>
            <a:rPr lang="en-US" sz="2000" dirty="0">
              <a:latin typeface="Aptos" panose="020B0004020202020204" pitchFamily="34" charset="0"/>
            </a:rPr>
            <a:t>Severe pelvic pain, especially during menstruation.</a:t>
          </a:r>
        </a:p>
      </dgm:t>
    </dgm:pt>
    <dgm:pt modelId="{0C110958-9385-4A59-80CA-CE2CF8FBD9EA}" type="parTrans" cxnId="{1976230D-1C55-4151-9116-E446675E496E}">
      <dgm:prSet/>
      <dgm:spPr/>
      <dgm:t>
        <a:bodyPr/>
        <a:lstStyle/>
        <a:p>
          <a:endParaRPr lang="en-US"/>
        </a:p>
      </dgm:t>
    </dgm:pt>
    <dgm:pt modelId="{DACD6EDB-D95C-4936-8A78-5EE237D01014}" type="sibTrans" cxnId="{1976230D-1C55-4151-9116-E446675E496E}">
      <dgm:prSet/>
      <dgm:spPr/>
      <dgm:t>
        <a:bodyPr/>
        <a:lstStyle/>
        <a:p>
          <a:endParaRPr lang="en-US"/>
        </a:p>
      </dgm:t>
    </dgm:pt>
    <dgm:pt modelId="{5FF8A5BE-CD4A-4227-8A98-FCE7F99C5302}">
      <dgm:prSet custT="1"/>
      <dgm:spPr/>
      <dgm:t>
        <a:bodyPr/>
        <a:lstStyle/>
        <a:p>
          <a:r>
            <a:rPr lang="en-US" sz="2000" dirty="0">
              <a:latin typeface="Aptos" panose="020B0004020202020204" pitchFamily="34" charset="0"/>
            </a:rPr>
            <a:t>Pain during intercourse.</a:t>
          </a:r>
        </a:p>
      </dgm:t>
    </dgm:pt>
    <dgm:pt modelId="{17F7BF99-EDF2-4038-9607-F55A885D0D16}" type="parTrans" cxnId="{7E6DE260-D5BC-4BDD-BB86-2A34FC59836F}">
      <dgm:prSet/>
      <dgm:spPr/>
      <dgm:t>
        <a:bodyPr/>
        <a:lstStyle/>
        <a:p>
          <a:endParaRPr lang="en-US"/>
        </a:p>
      </dgm:t>
    </dgm:pt>
    <dgm:pt modelId="{FFFC8EB1-D8D8-4D81-943A-8594560539E1}" type="sibTrans" cxnId="{7E6DE260-D5BC-4BDD-BB86-2A34FC59836F}">
      <dgm:prSet/>
      <dgm:spPr/>
      <dgm:t>
        <a:bodyPr/>
        <a:lstStyle/>
        <a:p>
          <a:endParaRPr lang="en-US"/>
        </a:p>
      </dgm:t>
    </dgm:pt>
    <dgm:pt modelId="{5CF90716-B45B-4EDD-A6BD-279CDFAFA379}">
      <dgm:prSet custT="1"/>
      <dgm:spPr/>
      <dgm:t>
        <a:bodyPr/>
        <a:lstStyle/>
        <a:p>
          <a:r>
            <a:rPr lang="en-US" sz="2000" dirty="0">
              <a:latin typeface="Aptos" panose="020B0004020202020204" pitchFamily="34" charset="0"/>
            </a:rPr>
            <a:t>Chronic lower abdominal pain.</a:t>
          </a:r>
        </a:p>
      </dgm:t>
    </dgm:pt>
    <dgm:pt modelId="{1D122C63-3567-453F-A8DF-93877CB06B32}" type="parTrans" cxnId="{99EB9462-760B-4A85-8C5D-8CC7D72B39E5}">
      <dgm:prSet/>
      <dgm:spPr/>
      <dgm:t>
        <a:bodyPr/>
        <a:lstStyle/>
        <a:p>
          <a:endParaRPr lang="en-US"/>
        </a:p>
      </dgm:t>
    </dgm:pt>
    <dgm:pt modelId="{81074944-5884-4F7E-8E47-4DCA757744C3}" type="sibTrans" cxnId="{99EB9462-760B-4A85-8C5D-8CC7D72B39E5}">
      <dgm:prSet/>
      <dgm:spPr/>
      <dgm:t>
        <a:bodyPr/>
        <a:lstStyle/>
        <a:p>
          <a:endParaRPr lang="en-US"/>
        </a:p>
      </dgm:t>
    </dgm:pt>
    <dgm:pt modelId="{8BF37992-4D4C-412A-B4D3-338171C6743B}">
      <dgm:prSet custT="1"/>
      <dgm:spPr/>
      <dgm:t>
        <a:bodyPr/>
        <a:lstStyle/>
        <a:p>
          <a:r>
            <a:rPr lang="en-US" sz="2000" dirty="0">
              <a:latin typeface="Aptos" panose="020B0004020202020204" pitchFamily="34" charset="0"/>
            </a:rPr>
            <a:t>Infertility due to tissue scarring.</a:t>
          </a:r>
        </a:p>
      </dgm:t>
    </dgm:pt>
    <dgm:pt modelId="{F7104ABD-45B2-466A-A844-77456CA3B164}" type="parTrans" cxnId="{15D621A8-1714-4C08-A86A-EA753FCE39B6}">
      <dgm:prSet/>
      <dgm:spPr/>
      <dgm:t>
        <a:bodyPr/>
        <a:lstStyle/>
        <a:p>
          <a:endParaRPr lang="en-US"/>
        </a:p>
      </dgm:t>
    </dgm:pt>
    <dgm:pt modelId="{B822DACC-9D78-4889-9DFA-4CA5FDD41E89}" type="sibTrans" cxnId="{15D621A8-1714-4C08-A86A-EA753FCE39B6}">
      <dgm:prSet/>
      <dgm:spPr/>
      <dgm:t>
        <a:bodyPr/>
        <a:lstStyle/>
        <a:p>
          <a:endParaRPr lang="en-US"/>
        </a:p>
      </dgm:t>
    </dgm:pt>
    <dgm:pt modelId="{10F0CB3F-5DB0-45EE-8CD2-3251B2F7C95B}">
      <dgm:prSet custT="1"/>
      <dgm:spPr/>
      <dgm:t>
        <a:bodyPr/>
        <a:lstStyle/>
        <a:p>
          <a:r>
            <a:rPr lang="en-US" sz="2000" dirty="0">
              <a:latin typeface="Aptos" panose="020B0004020202020204" pitchFamily="34" charset="0"/>
            </a:rPr>
            <a:t>Bowel and urinary symptoms.</a:t>
          </a:r>
        </a:p>
      </dgm:t>
    </dgm:pt>
    <dgm:pt modelId="{F761A6CB-BD9E-463D-8C3E-ABD27C5F124C}" type="parTrans" cxnId="{944CE357-598F-452E-B964-DBD4E1177B15}">
      <dgm:prSet/>
      <dgm:spPr/>
      <dgm:t>
        <a:bodyPr/>
        <a:lstStyle/>
        <a:p>
          <a:endParaRPr lang="en-US"/>
        </a:p>
      </dgm:t>
    </dgm:pt>
    <dgm:pt modelId="{0384F38A-55E2-4DDB-BB64-F5711FB59D65}" type="sibTrans" cxnId="{944CE357-598F-452E-B964-DBD4E1177B15}">
      <dgm:prSet/>
      <dgm:spPr/>
      <dgm:t>
        <a:bodyPr/>
        <a:lstStyle/>
        <a:p>
          <a:endParaRPr lang="en-US"/>
        </a:p>
      </dgm:t>
    </dgm:pt>
    <dgm:pt modelId="{7096F3DC-3237-43D1-B1C7-95414223A55C}">
      <dgm:prSet custT="1"/>
      <dgm:spPr/>
      <dgm:t>
        <a:bodyPr/>
        <a:lstStyle/>
        <a:p>
          <a:r>
            <a:rPr lang="en-US" sz="2000" dirty="0">
              <a:latin typeface="Aptos" panose="020B0004020202020204" pitchFamily="34" charset="0"/>
            </a:rPr>
            <a:t>Fatigue and mental health challenges.</a:t>
          </a:r>
        </a:p>
      </dgm:t>
    </dgm:pt>
    <dgm:pt modelId="{8E4BB8C6-CD2F-42F4-919E-34D8D9C8AEB2}" type="parTrans" cxnId="{C2A90D82-67AC-4BB0-93C5-EAB9BAF83261}">
      <dgm:prSet/>
      <dgm:spPr/>
      <dgm:t>
        <a:bodyPr/>
        <a:lstStyle/>
        <a:p>
          <a:endParaRPr lang="en-US"/>
        </a:p>
      </dgm:t>
    </dgm:pt>
    <dgm:pt modelId="{0DAB6F2B-3EEC-4AA1-A927-23E6B23EFEDD}" type="sibTrans" cxnId="{C2A90D82-67AC-4BB0-93C5-EAB9BAF83261}">
      <dgm:prSet/>
      <dgm:spPr/>
      <dgm:t>
        <a:bodyPr/>
        <a:lstStyle/>
        <a:p>
          <a:endParaRPr lang="en-US"/>
        </a:p>
      </dgm:t>
    </dgm:pt>
    <dgm:pt modelId="{E11E133E-D3A3-4A66-9232-2A1F70AB8BDE}" type="pres">
      <dgm:prSet presAssocID="{CB6A7772-645B-4D80-BCA8-FF04FE4EFA0F}" presName="vert0" presStyleCnt="0">
        <dgm:presLayoutVars>
          <dgm:dir/>
          <dgm:animOne val="branch"/>
          <dgm:animLvl val="lvl"/>
        </dgm:presLayoutVars>
      </dgm:prSet>
      <dgm:spPr/>
    </dgm:pt>
    <dgm:pt modelId="{072B7359-DB93-4806-82F7-BB481F9F7FE4}" type="pres">
      <dgm:prSet presAssocID="{F04F10D3-3B8B-493A-AD73-356F4627C0ED}" presName="thickLine" presStyleLbl="alignNode1" presStyleIdx="0" presStyleCnt="1"/>
      <dgm:spPr/>
    </dgm:pt>
    <dgm:pt modelId="{6492FC21-4440-4998-8F48-55E63AE7B7A2}" type="pres">
      <dgm:prSet presAssocID="{F04F10D3-3B8B-493A-AD73-356F4627C0ED}" presName="horz1" presStyleCnt="0"/>
      <dgm:spPr/>
    </dgm:pt>
    <dgm:pt modelId="{C09E8C64-9709-4DB9-ACA4-BD7AE076823E}" type="pres">
      <dgm:prSet presAssocID="{F04F10D3-3B8B-493A-AD73-356F4627C0ED}" presName="tx1" presStyleLbl="revTx" presStyleIdx="0" presStyleCnt="7" custScaleX="128526"/>
      <dgm:spPr/>
    </dgm:pt>
    <dgm:pt modelId="{A3758A06-44B3-4570-BD8D-85C040398457}" type="pres">
      <dgm:prSet presAssocID="{F04F10D3-3B8B-493A-AD73-356F4627C0ED}" presName="vert1" presStyleCnt="0"/>
      <dgm:spPr/>
    </dgm:pt>
    <dgm:pt modelId="{C5A78E55-7F3B-41FF-B97E-9609CCEC7B84}" type="pres">
      <dgm:prSet presAssocID="{22ADB121-B05D-44AA-9005-FA02D1976FB3}" presName="vertSpace2a" presStyleCnt="0"/>
      <dgm:spPr/>
    </dgm:pt>
    <dgm:pt modelId="{56E6E057-DF34-4074-A1C6-C99CD7671D14}" type="pres">
      <dgm:prSet presAssocID="{22ADB121-B05D-44AA-9005-FA02D1976FB3}" presName="horz2" presStyleCnt="0"/>
      <dgm:spPr/>
    </dgm:pt>
    <dgm:pt modelId="{32933EC3-3DBE-4D65-A2FF-7DFBFB3849F6}" type="pres">
      <dgm:prSet presAssocID="{22ADB121-B05D-44AA-9005-FA02D1976FB3}" presName="horzSpace2" presStyleCnt="0"/>
      <dgm:spPr/>
    </dgm:pt>
    <dgm:pt modelId="{FA9AD542-0198-4D56-B672-7C8C074334CE}" type="pres">
      <dgm:prSet presAssocID="{22ADB121-B05D-44AA-9005-FA02D1976FB3}" presName="tx2" presStyleLbl="revTx" presStyleIdx="1" presStyleCnt="7" custScaleX="90514" custLinFactNeighborX="9309" custLinFactNeighborY="-1005"/>
      <dgm:spPr/>
    </dgm:pt>
    <dgm:pt modelId="{521F4BEA-A36F-4CD9-8244-9686B390F633}" type="pres">
      <dgm:prSet presAssocID="{22ADB121-B05D-44AA-9005-FA02D1976FB3}" presName="vert2" presStyleCnt="0"/>
      <dgm:spPr/>
    </dgm:pt>
    <dgm:pt modelId="{799809FB-B5EB-4945-A2D5-6874C9E75D51}" type="pres">
      <dgm:prSet presAssocID="{22ADB121-B05D-44AA-9005-FA02D1976FB3}" presName="thinLine2b" presStyleLbl="callout" presStyleIdx="0" presStyleCnt="6"/>
      <dgm:spPr/>
    </dgm:pt>
    <dgm:pt modelId="{2759E6AE-7486-4C4D-BCAD-3739B997D5C0}" type="pres">
      <dgm:prSet presAssocID="{22ADB121-B05D-44AA-9005-FA02D1976FB3}" presName="vertSpace2b" presStyleCnt="0"/>
      <dgm:spPr/>
    </dgm:pt>
    <dgm:pt modelId="{E7B9943D-694C-4209-8B1F-8338561AEB0A}" type="pres">
      <dgm:prSet presAssocID="{5FF8A5BE-CD4A-4227-8A98-FCE7F99C5302}" presName="horz2" presStyleCnt="0"/>
      <dgm:spPr/>
    </dgm:pt>
    <dgm:pt modelId="{2CB9BB5A-7DD8-4304-BB10-BBFFE32C4AA2}" type="pres">
      <dgm:prSet presAssocID="{5FF8A5BE-CD4A-4227-8A98-FCE7F99C5302}" presName="horzSpace2" presStyleCnt="0"/>
      <dgm:spPr/>
    </dgm:pt>
    <dgm:pt modelId="{130B08C9-62E5-42E1-AD53-39A6680CEED1}" type="pres">
      <dgm:prSet presAssocID="{5FF8A5BE-CD4A-4227-8A98-FCE7F99C5302}" presName="tx2" presStyleLbl="revTx" presStyleIdx="2" presStyleCnt="7" custScaleX="63943" custLinFactNeighborX="8995" custLinFactNeighborY="-6005"/>
      <dgm:spPr/>
    </dgm:pt>
    <dgm:pt modelId="{E287F40F-AE86-4524-8915-932221B792EE}" type="pres">
      <dgm:prSet presAssocID="{5FF8A5BE-CD4A-4227-8A98-FCE7F99C5302}" presName="vert2" presStyleCnt="0"/>
      <dgm:spPr/>
    </dgm:pt>
    <dgm:pt modelId="{C5BF89AE-286F-43D8-8923-F8BB7AD4435E}" type="pres">
      <dgm:prSet presAssocID="{5FF8A5BE-CD4A-4227-8A98-FCE7F99C5302}" presName="thinLine2b" presStyleLbl="callout" presStyleIdx="1" presStyleCnt="6"/>
      <dgm:spPr/>
    </dgm:pt>
    <dgm:pt modelId="{6B3D74E0-7D73-4EBC-B60D-293A738629FF}" type="pres">
      <dgm:prSet presAssocID="{5FF8A5BE-CD4A-4227-8A98-FCE7F99C5302}" presName="vertSpace2b" presStyleCnt="0"/>
      <dgm:spPr/>
    </dgm:pt>
    <dgm:pt modelId="{B8744689-3358-4482-9AB0-5A9759E92693}" type="pres">
      <dgm:prSet presAssocID="{5CF90716-B45B-4EDD-A6BD-279CDFAFA379}" presName="horz2" presStyleCnt="0"/>
      <dgm:spPr/>
    </dgm:pt>
    <dgm:pt modelId="{1CC968A8-4028-44EB-89E4-3F1A2D4538F2}" type="pres">
      <dgm:prSet presAssocID="{5CF90716-B45B-4EDD-A6BD-279CDFAFA379}" presName="horzSpace2" presStyleCnt="0"/>
      <dgm:spPr/>
    </dgm:pt>
    <dgm:pt modelId="{C5D40949-C21C-4A8A-ABED-AE418CED93D6}" type="pres">
      <dgm:prSet presAssocID="{5CF90716-B45B-4EDD-A6BD-279CDFAFA379}" presName="tx2" presStyleLbl="revTx" presStyleIdx="3" presStyleCnt="7" custScaleX="63943" custLinFactNeighborX="8995" custLinFactNeighborY="1682"/>
      <dgm:spPr/>
    </dgm:pt>
    <dgm:pt modelId="{905FD184-D8BF-40E9-8A13-85ACC40BB63E}" type="pres">
      <dgm:prSet presAssocID="{5CF90716-B45B-4EDD-A6BD-279CDFAFA379}" presName="vert2" presStyleCnt="0"/>
      <dgm:spPr/>
    </dgm:pt>
    <dgm:pt modelId="{68E2039C-E919-49EF-8487-FC4A458D3258}" type="pres">
      <dgm:prSet presAssocID="{5CF90716-B45B-4EDD-A6BD-279CDFAFA379}" presName="thinLine2b" presStyleLbl="callout" presStyleIdx="2" presStyleCnt="6"/>
      <dgm:spPr/>
    </dgm:pt>
    <dgm:pt modelId="{5C8C01B1-4DD6-419F-8CDF-8704987C32F4}" type="pres">
      <dgm:prSet presAssocID="{5CF90716-B45B-4EDD-A6BD-279CDFAFA379}" presName="vertSpace2b" presStyleCnt="0"/>
      <dgm:spPr/>
    </dgm:pt>
    <dgm:pt modelId="{6A121BAF-8D45-41D2-BEB8-E1A957F4A026}" type="pres">
      <dgm:prSet presAssocID="{8BF37992-4D4C-412A-B4D3-338171C6743B}" presName="horz2" presStyleCnt="0"/>
      <dgm:spPr/>
    </dgm:pt>
    <dgm:pt modelId="{CF1477FB-F47B-4704-8C0B-BC69266EAC5C}" type="pres">
      <dgm:prSet presAssocID="{8BF37992-4D4C-412A-B4D3-338171C6743B}" presName="horzSpace2" presStyleCnt="0"/>
      <dgm:spPr/>
    </dgm:pt>
    <dgm:pt modelId="{8F72EE60-F50E-4DA6-9274-A3341226D4C7}" type="pres">
      <dgm:prSet presAssocID="{8BF37992-4D4C-412A-B4D3-338171C6743B}" presName="tx2" presStyleLbl="revTx" presStyleIdx="4" presStyleCnt="7" custScaleX="69031" custLinFactNeighborX="9044" custLinFactNeighborY="3839"/>
      <dgm:spPr/>
    </dgm:pt>
    <dgm:pt modelId="{ECEF5C06-EF72-44EC-ABCA-B1F586D9BB8E}" type="pres">
      <dgm:prSet presAssocID="{8BF37992-4D4C-412A-B4D3-338171C6743B}" presName="vert2" presStyleCnt="0"/>
      <dgm:spPr/>
    </dgm:pt>
    <dgm:pt modelId="{ECA2408C-31BC-4F29-A1A0-9E2B53C2B5CF}" type="pres">
      <dgm:prSet presAssocID="{8BF37992-4D4C-412A-B4D3-338171C6743B}" presName="thinLine2b" presStyleLbl="callout" presStyleIdx="3" presStyleCnt="6"/>
      <dgm:spPr/>
    </dgm:pt>
    <dgm:pt modelId="{CCFA9B70-F557-4ED3-8961-D8F6A094FD28}" type="pres">
      <dgm:prSet presAssocID="{8BF37992-4D4C-412A-B4D3-338171C6743B}" presName="vertSpace2b" presStyleCnt="0"/>
      <dgm:spPr/>
    </dgm:pt>
    <dgm:pt modelId="{B669291C-BDDB-4F40-A013-1F5D08D734A0}" type="pres">
      <dgm:prSet presAssocID="{10F0CB3F-5DB0-45EE-8CD2-3251B2F7C95B}" presName="horz2" presStyleCnt="0"/>
      <dgm:spPr/>
    </dgm:pt>
    <dgm:pt modelId="{7ED1F44E-8229-4B66-A8CA-216597565328}" type="pres">
      <dgm:prSet presAssocID="{10F0CB3F-5DB0-45EE-8CD2-3251B2F7C95B}" presName="horzSpace2" presStyleCnt="0"/>
      <dgm:spPr/>
    </dgm:pt>
    <dgm:pt modelId="{8B8457DC-D76A-4AC9-AA08-497A6C4F5CF7}" type="pres">
      <dgm:prSet presAssocID="{10F0CB3F-5DB0-45EE-8CD2-3251B2F7C95B}" presName="tx2" presStyleLbl="revTx" presStyleIdx="5" presStyleCnt="7" custScaleX="67948" custLinFactNeighborX="8984" custLinFactNeighborY="-1683"/>
      <dgm:spPr/>
    </dgm:pt>
    <dgm:pt modelId="{E0AD349F-1834-4F22-B9FC-CE9C9F7EBDAF}" type="pres">
      <dgm:prSet presAssocID="{10F0CB3F-5DB0-45EE-8CD2-3251B2F7C95B}" presName="vert2" presStyleCnt="0"/>
      <dgm:spPr/>
    </dgm:pt>
    <dgm:pt modelId="{31CCC3D7-1053-4173-B976-5608ED0FFB90}" type="pres">
      <dgm:prSet presAssocID="{10F0CB3F-5DB0-45EE-8CD2-3251B2F7C95B}" presName="thinLine2b" presStyleLbl="callout" presStyleIdx="4" presStyleCnt="6"/>
      <dgm:spPr/>
    </dgm:pt>
    <dgm:pt modelId="{314E7123-64E1-4164-AE46-926188FE49FA}" type="pres">
      <dgm:prSet presAssocID="{10F0CB3F-5DB0-45EE-8CD2-3251B2F7C95B}" presName="vertSpace2b" presStyleCnt="0"/>
      <dgm:spPr/>
    </dgm:pt>
    <dgm:pt modelId="{9C7B579E-5A74-44F6-9A7D-7A1CB7836565}" type="pres">
      <dgm:prSet presAssocID="{7096F3DC-3237-43D1-B1C7-95414223A55C}" presName="horz2" presStyleCnt="0"/>
      <dgm:spPr/>
    </dgm:pt>
    <dgm:pt modelId="{893F9305-E9F7-4FF6-893B-57AC51110F15}" type="pres">
      <dgm:prSet presAssocID="{7096F3DC-3237-43D1-B1C7-95414223A55C}" presName="horzSpace2" presStyleCnt="0"/>
      <dgm:spPr/>
    </dgm:pt>
    <dgm:pt modelId="{28970733-DF0D-429C-8C25-81883D985061}" type="pres">
      <dgm:prSet presAssocID="{7096F3DC-3237-43D1-B1C7-95414223A55C}" presName="tx2" presStyleLbl="revTx" presStyleIdx="6" presStyleCnt="7" custScaleX="67031" custLinFactNeighborX="8927" custLinFactNeighborY="1682"/>
      <dgm:spPr/>
    </dgm:pt>
    <dgm:pt modelId="{1033C164-3E7C-415D-9609-DE3C5A587499}" type="pres">
      <dgm:prSet presAssocID="{7096F3DC-3237-43D1-B1C7-95414223A55C}" presName="vert2" presStyleCnt="0"/>
      <dgm:spPr/>
    </dgm:pt>
    <dgm:pt modelId="{23E0CEF6-59E1-4305-8024-B1EFF4AC8798}" type="pres">
      <dgm:prSet presAssocID="{7096F3DC-3237-43D1-B1C7-95414223A55C}" presName="thinLine2b" presStyleLbl="callout" presStyleIdx="5" presStyleCnt="6"/>
      <dgm:spPr/>
    </dgm:pt>
    <dgm:pt modelId="{12F00AEB-0729-492D-8216-D220FB2F8818}" type="pres">
      <dgm:prSet presAssocID="{7096F3DC-3237-43D1-B1C7-95414223A55C}" presName="vertSpace2b" presStyleCnt="0"/>
      <dgm:spPr/>
    </dgm:pt>
  </dgm:ptLst>
  <dgm:cxnLst>
    <dgm:cxn modelId="{1976230D-1C55-4151-9116-E446675E496E}" srcId="{F04F10D3-3B8B-493A-AD73-356F4627C0ED}" destId="{22ADB121-B05D-44AA-9005-FA02D1976FB3}" srcOrd="0" destOrd="0" parTransId="{0C110958-9385-4A59-80CA-CE2CF8FBD9EA}" sibTransId="{DACD6EDB-D95C-4936-8A78-5EE237D01014}"/>
    <dgm:cxn modelId="{26E27512-2E3B-4C08-91C2-67DFC0801F3E}" type="presOf" srcId="{F04F10D3-3B8B-493A-AD73-356F4627C0ED}" destId="{C09E8C64-9709-4DB9-ACA4-BD7AE076823E}" srcOrd="0" destOrd="0" presId="urn:microsoft.com/office/officeart/2008/layout/LinedList"/>
    <dgm:cxn modelId="{6B56F11B-6552-4F3F-B85B-17D1A6777397}" type="presOf" srcId="{22ADB121-B05D-44AA-9005-FA02D1976FB3}" destId="{FA9AD542-0198-4D56-B672-7C8C074334CE}" srcOrd="0" destOrd="0" presId="urn:microsoft.com/office/officeart/2008/layout/LinedList"/>
    <dgm:cxn modelId="{ECE8D92B-9FD0-4D61-B7AF-FC44BDE50240}" srcId="{CB6A7772-645B-4D80-BCA8-FF04FE4EFA0F}" destId="{F04F10D3-3B8B-493A-AD73-356F4627C0ED}" srcOrd="0" destOrd="0" parTransId="{552A18C9-346B-4E4A-A393-5470E928C19A}" sibTransId="{5B6142BE-8F11-42F3-8848-FE2D5155BB11}"/>
    <dgm:cxn modelId="{2C879B30-4381-46A0-ACDA-F2922E2616A4}" type="presOf" srcId="{10F0CB3F-5DB0-45EE-8CD2-3251B2F7C95B}" destId="{8B8457DC-D76A-4AC9-AA08-497A6C4F5CF7}" srcOrd="0" destOrd="0" presId="urn:microsoft.com/office/officeart/2008/layout/LinedList"/>
    <dgm:cxn modelId="{2B276732-01DC-4EBC-93DE-244498858690}" type="presOf" srcId="{8BF37992-4D4C-412A-B4D3-338171C6743B}" destId="{8F72EE60-F50E-4DA6-9274-A3341226D4C7}" srcOrd="0" destOrd="0" presId="urn:microsoft.com/office/officeart/2008/layout/LinedList"/>
    <dgm:cxn modelId="{7E6DE260-D5BC-4BDD-BB86-2A34FC59836F}" srcId="{F04F10D3-3B8B-493A-AD73-356F4627C0ED}" destId="{5FF8A5BE-CD4A-4227-8A98-FCE7F99C5302}" srcOrd="1" destOrd="0" parTransId="{17F7BF99-EDF2-4038-9607-F55A885D0D16}" sibTransId="{FFFC8EB1-D8D8-4D81-943A-8594560539E1}"/>
    <dgm:cxn modelId="{99EB9462-760B-4A85-8C5D-8CC7D72B39E5}" srcId="{F04F10D3-3B8B-493A-AD73-356F4627C0ED}" destId="{5CF90716-B45B-4EDD-A6BD-279CDFAFA379}" srcOrd="2" destOrd="0" parTransId="{1D122C63-3567-453F-A8DF-93877CB06B32}" sibTransId="{81074944-5884-4F7E-8E47-4DCA757744C3}"/>
    <dgm:cxn modelId="{F7FB4746-BA6B-43AF-B80E-D2D76D1968ED}" type="presOf" srcId="{7096F3DC-3237-43D1-B1C7-95414223A55C}" destId="{28970733-DF0D-429C-8C25-81883D985061}" srcOrd="0" destOrd="0" presId="urn:microsoft.com/office/officeart/2008/layout/LinedList"/>
    <dgm:cxn modelId="{944CE357-598F-452E-B964-DBD4E1177B15}" srcId="{F04F10D3-3B8B-493A-AD73-356F4627C0ED}" destId="{10F0CB3F-5DB0-45EE-8CD2-3251B2F7C95B}" srcOrd="4" destOrd="0" parTransId="{F761A6CB-BD9E-463D-8C3E-ABD27C5F124C}" sibTransId="{0384F38A-55E2-4DDB-BB64-F5711FB59D65}"/>
    <dgm:cxn modelId="{C2A90D82-67AC-4BB0-93C5-EAB9BAF83261}" srcId="{F04F10D3-3B8B-493A-AD73-356F4627C0ED}" destId="{7096F3DC-3237-43D1-B1C7-95414223A55C}" srcOrd="5" destOrd="0" parTransId="{8E4BB8C6-CD2F-42F4-919E-34D8D9C8AEB2}" sibTransId="{0DAB6F2B-3EEC-4AA1-A927-23E6B23EFEDD}"/>
    <dgm:cxn modelId="{551CDD93-0DB4-4EF2-9DC1-AFA6D0864A07}" type="presOf" srcId="{5FF8A5BE-CD4A-4227-8A98-FCE7F99C5302}" destId="{130B08C9-62E5-42E1-AD53-39A6680CEED1}" srcOrd="0" destOrd="0" presId="urn:microsoft.com/office/officeart/2008/layout/LinedList"/>
    <dgm:cxn modelId="{FF2E1897-50CC-4ACC-B840-6D3586D92D4A}" type="presOf" srcId="{5CF90716-B45B-4EDD-A6BD-279CDFAFA379}" destId="{C5D40949-C21C-4A8A-ABED-AE418CED93D6}" srcOrd="0" destOrd="0" presId="urn:microsoft.com/office/officeart/2008/layout/LinedList"/>
    <dgm:cxn modelId="{15D621A8-1714-4C08-A86A-EA753FCE39B6}" srcId="{F04F10D3-3B8B-493A-AD73-356F4627C0ED}" destId="{8BF37992-4D4C-412A-B4D3-338171C6743B}" srcOrd="3" destOrd="0" parTransId="{F7104ABD-45B2-466A-A844-77456CA3B164}" sibTransId="{B822DACC-9D78-4889-9DFA-4CA5FDD41E89}"/>
    <dgm:cxn modelId="{6080ABC5-004A-49AA-B6F1-FDF22487032E}" type="presOf" srcId="{CB6A7772-645B-4D80-BCA8-FF04FE4EFA0F}" destId="{E11E133E-D3A3-4A66-9232-2A1F70AB8BDE}" srcOrd="0" destOrd="0" presId="urn:microsoft.com/office/officeart/2008/layout/LinedList"/>
    <dgm:cxn modelId="{9B60F093-2A4D-4A95-ADFB-5FA5E275FD54}" type="presParOf" srcId="{E11E133E-D3A3-4A66-9232-2A1F70AB8BDE}" destId="{072B7359-DB93-4806-82F7-BB481F9F7FE4}" srcOrd="0" destOrd="0" presId="urn:microsoft.com/office/officeart/2008/layout/LinedList"/>
    <dgm:cxn modelId="{66478D1E-30DF-4843-AB87-78D17355EEB4}" type="presParOf" srcId="{E11E133E-D3A3-4A66-9232-2A1F70AB8BDE}" destId="{6492FC21-4440-4998-8F48-55E63AE7B7A2}" srcOrd="1" destOrd="0" presId="urn:microsoft.com/office/officeart/2008/layout/LinedList"/>
    <dgm:cxn modelId="{E5CA240E-DB19-4906-9328-073F75A9D837}" type="presParOf" srcId="{6492FC21-4440-4998-8F48-55E63AE7B7A2}" destId="{C09E8C64-9709-4DB9-ACA4-BD7AE076823E}" srcOrd="0" destOrd="0" presId="urn:microsoft.com/office/officeart/2008/layout/LinedList"/>
    <dgm:cxn modelId="{199C8C03-476F-4B01-AD13-9FBBEDBC76B8}" type="presParOf" srcId="{6492FC21-4440-4998-8F48-55E63AE7B7A2}" destId="{A3758A06-44B3-4570-BD8D-85C040398457}" srcOrd="1" destOrd="0" presId="urn:microsoft.com/office/officeart/2008/layout/LinedList"/>
    <dgm:cxn modelId="{F8CE41B3-9F71-4507-B19C-C709E67DDBD7}" type="presParOf" srcId="{A3758A06-44B3-4570-BD8D-85C040398457}" destId="{C5A78E55-7F3B-41FF-B97E-9609CCEC7B84}" srcOrd="0" destOrd="0" presId="urn:microsoft.com/office/officeart/2008/layout/LinedList"/>
    <dgm:cxn modelId="{C09C0CA2-D58E-4E01-A1B1-ACF045B36DD2}" type="presParOf" srcId="{A3758A06-44B3-4570-BD8D-85C040398457}" destId="{56E6E057-DF34-4074-A1C6-C99CD7671D14}" srcOrd="1" destOrd="0" presId="urn:microsoft.com/office/officeart/2008/layout/LinedList"/>
    <dgm:cxn modelId="{DE7C3187-52D7-450E-BF47-327C80CC7A86}" type="presParOf" srcId="{56E6E057-DF34-4074-A1C6-C99CD7671D14}" destId="{32933EC3-3DBE-4D65-A2FF-7DFBFB3849F6}" srcOrd="0" destOrd="0" presId="urn:microsoft.com/office/officeart/2008/layout/LinedList"/>
    <dgm:cxn modelId="{D30B8654-98C2-4212-B8B9-82647A71A2BD}" type="presParOf" srcId="{56E6E057-DF34-4074-A1C6-C99CD7671D14}" destId="{FA9AD542-0198-4D56-B672-7C8C074334CE}" srcOrd="1" destOrd="0" presId="urn:microsoft.com/office/officeart/2008/layout/LinedList"/>
    <dgm:cxn modelId="{3C18B00B-74B6-4BF1-AC88-2E94753EDA1A}" type="presParOf" srcId="{56E6E057-DF34-4074-A1C6-C99CD7671D14}" destId="{521F4BEA-A36F-4CD9-8244-9686B390F633}" srcOrd="2" destOrd="0" presId="urn:microsoft.com/office/officeart/2008/layout/LinedList"/>
    <dgm:cxn modelId="{418B0844-775D-46D2-944D-CF6A4019D929}" type="presParOf" srcId="{A3758A06-44B3-4570-BD8D-85C040398457}" destId="{799809FB-B5EB-4945-A2D5-6874C9E75D51}" srcOrd="2" destOrd="0" presId="urn:microsoft.com/office/officeart/2008/layout/LinedList"/>
    <dgm:cxn modelId="{FB2E9162-8971-475C-A81F-937D5E079316}" type="presParOf" srcId="{A3758A06-44B3-4570-BD8D-85C040398457}" destId="{2759E6AE-7486-4C4D-BCAD-3739B997D5C0}" srcOrd="3" destOrd="0" presId="urn:microsoft.com/office/officeart/2008/layout/LinedList"/>
    <dgm:cxn modelId="{034DDF75-CA93-4713-B0BB-6F63D10D617A}" type="presParOf" srcId="{A3758A06-44B3-4570-BD8D-85C040398457}" destId="{E7B9943D-694C-4209-8B1F-8338561AEB0A}" srcOrd="4" destOrd="0" presId="urn:microsoft.com/office/officeart/2008/layout/LinedList"/>
    <dgm:cxn modelId="{084BB3B8-819B-439A-84FA-551455865DDD}" type="presParOf" srcId="{E7B9943D-694C-4209-8B1F-8338561AEB0A}" destId="{2CB9BB5A-7DD8-4304-BB10-BBFFE32C4AA2}" srcOrd="0" destOrd="0" presId="urn:microsoft.com/office/officeart/2008/layout/LinedList"/>
    <dgm:cxn modelId="{9D2F9BC9-B4DD-42B2-A7E9-44678A29DBE7}" type="presParOf" srcId="{E7B9943D-694C-4209-8B1F-8338561AEB0A}" destId="{130B08C9-62E5-42E1-AD53-39A6680CEED1}" srcOrd="1" destOrd="0" presId="urn:microsoft.com/office/officeart/2008/layout/LinedList"/>
    <dgm:cxn modelId="{FF83AAD6-518F-491B-9FB1-E9352B1784F7}" type="presParOf" srcId="{E7B9943D-694C-4209-8B1F-8338561AEB0A}" destId="{E287F40F-AE86-4524-8915-932221B792EE}" srcOrd="2" destOrd="0" presId="urn:microsoft.com/office/officeart/2008/layout/LinedList"/>
    <dgm:cxn modelId="{A4CD20FD-72D2-42EF-96F6-503CFC736C05}" type="presParOf" srcId="{A3758A06-44B3-4570-BD8D-85C040398457}" destId="{C5BF89AE-286F-43D8-8923-F8BB7AD4435E}" srcOrd="5" destOrd="0" presId="urn:microsoft.com/office/officeart/2008/layout/LinedList"/>
    <dgm:cxn modelId="{A13955DE-27D9-469F-A618-FA3B8BDB83C2}" type="presParOf" srcId="{A3758A06-44B3-4570-BD8D-85C040398457}" destId="{6B3D74E0-7D73-4EBC-B60D-293A738629FF}" srcOrd="6" destOrd="0" presId="urn:microsoft.com/office/officeart/2008/layout/LinedList"/>
    <dgm:cxn modelId="{CD110C7C-2471-4E18-AB95-E62A55F684A2}" type="presParOf" srcId="{A3758A06-44B3-4570-BD8D-85C040398457}" destId="{B8744689-3358-4482-9AB0-5A9759E92693}" srcOrd="7" destOrd="0" presId="urn:microsoft.com/office/officeart/2008/layout/LinedList"/>
    <dgm:cxn modelId="{C120AF35-7550-4EE2-B0B3-05101E9563C7}" type="presParOf" srcId="{B8744689-3358-4482-9AB0-5A9759E92693}" destId="{1CC968A8-4028-44EB-89E4-3F1A2D4538F2}" srcOrd="0" destOrd="0" presId="urn:microsoft.com/office/officeart/2008/layout/LinedList"/>
    <dgm:cxn modelId="{D8FB06A8-CEA5-45A5-9A6E-1CD5A76F7751}" type="presParOf" srcId="{B8744689-3358-4482-9AB0-5A9759E92693}" destId="{C5D40949-C21C-4A8A-ABED-AE418CED93D6}" srcOrd="1" destOrd="0" presId="urn:microsoft.com/office/officeart/2008/layout/LinedList"/>
    <dgm:cxn modelId="{5FAEE88A-49B0-474E-973A-06871738735F}" type="presParOf" srcId="{B8744689-3358-4482-9AB0-5A9759E92693}" destId="{905FD184-D8BF-40E9-8A13-85ACC40BB63E}" srcOrd="2" destOrd="0" presId="urn:microsoft.com/office/officeart/2008/layout/LinedList"/>
    <dgm:cxn modelId="{E7130BC2-FB81-44A3-8B76-31582B8F327F}" type="presParOf" srcId="{A3758A06-44B3-4570-BD8D-85C040398457}" destId="{68E2039C-E919-49EF-8487-FC4A458D3258}" srcOrd="8" destOrd="0" presId="urn:microsoft.com/office/officeart/2008/layout/LinedList"/>
    <dgm:cxn modelId="{54EFBC9B-0EB3-4BD8-9717-0661DEBE6577}" type="presParOf" srcId="{A3758A06-44B3-4570-BD8D-85C040398457}" destId="{5C8C01B1-4DD6-419F-8CDF-8704987C32F4}" srcOrd="9" destOrd="0" presId="urn:microsoft.com/office/officeart/2008/layout/LinedList"/>
    <dgm:cxn modelId="{93DFCCD1-63C0-4923-9633-4FC377836F9D}" type="presParOf" srcId="{A3758A06-44B3-4570-BD8D-85C040398457}" destId="{6A121BAF-8D45-41D2-BEB8-E1A957F4A026}" srcOrd="10" destOrd="0" presId="urn:microsoft.com/office/officeart/2008/layout/LinedList"/>
    <dgm:cxn modelId="{C957A49F-0E62-4CB6-9C05-8704BD18AC76}" type="presParOf" srcId="{6A121BAF-8D45-41D2-BEB8-E1A957F4A026}" destId="{CF1477FB-F47B-4704-8C0B-BC69266EAC5C}" srcOrd="0" destOrd="0" presId="urn:microsoft.com/office/officeart/2008/layout/LinedList"/>
    <dgm:cxn modelId="{7D509462-D09B-486C-8E59-1579111935A2}" type="presParOf" srcId="{6A121BAF-8D45-41D2-BEB8-E1A957F4A026}" destId="{8F72EE60-F50E-4DA6-9274-A3341226D4C7}" srcOrd="1" destOrd="0" presId="urn:microsoft.com/office/officeart/2008/layout/LinedList"/>
    <dgm:cxn modelId="{79733BE6-8CD4-489D-996C-C063F9AE97B5}" type="presParOf" srcId="{6A121BAF-8D45-41D2-BEB8-E1A957F4A026}" destId="{ECEF5C06-EF72-44EC-ABCA-B1F586D9BB8E}" srcOrd="2" destOrd="0" presId="urn:microsoft.com/office/officeart/2008/layout/LinedList"/>
    <dgm:cxn modelId="{2CA14789-AA2C-426C-B261-C66E68A9082D}" type="presParOf" srcId="{A3758A06-44B3-4570-BD8D-85C040398457}" destId="{ECA2408C-31BC-4F29-A1A0-9E2B53C2B5CF}" srcOrd="11" destOrd="0" presId="urn:microsoft.com/office/officeart/2008/layout/LinedList"/>
    <dgm:cxn modelId="{639D2437-747F-49CF-848D-C61993A46456}" type="presParOf" srcId="{A3758A06-44B3-4570-BD8D-85C040398457}" destId="{CCFA9B70-F557-4ED3-8961-D8F6A094FD28}" srcOrd="12" destOrd="0" presId="urn:microsoft.com/office/officeart/2008/layout/LinedList"/>
    <dgm:cxn modelId="{03BE6232-73BE-4F7D-9124-55B2EE52A8C6}" type="presParOf" srcId="{A3758A06-44B3-4570-BD8D-85C040398457}" destId="{B669291C-BDDB-4F40-A013-1F5D08D734A0}" srcOrd="13" destOrd="0" presId="urn:microsoft.com/office/officeart/2008/layout/LinedList"/>
    <dgm:cxn modelId="{B0BE2A92-B4CB-4AA0-AF8B-44DFE096DCA7}" type="presParOf" srcId="{B669291C-BDDB-4F40-A013-1F5D08D734A0}" destId="{7ED1F44E-8229-4B66-A8CA-216597565328}" srcOrd="0" destOrd="0" presId="urn:microsoft.com/office/officeart/2008/layout/LinedList"/>
    <dgm:cxn modelId="{91955902-E9B8-4BB8-9CCF-6AD45A9FCF3B}" type="presParOf" srcId="{B669291C-BDDB-4F40-A013-1F5D08D734A0}" destId="{8B8457DC-D76A-4AC9-AA08-497A6C4F5CF7}" srcOrd="1" destOrd="0" presId="urn:microsoft.com/office/officeart/2008/layout/LinedList"/>
    <dgm:cxn modelId="{06174DC7-3FD4-4FD4-8E91-CB6439BAC5EA}" type="presParOf" srcId="{B669291C-BDDB-4F40-A013-1F5D08D734A0}" destId="{E0AD349F-1834-4F22-B9FC-CE9C9F7EBDAF}" srcOrd="2" destOrd="0" presId="urn:microsoft.com/office/officeart/2008/layout/LinedList"/>
    <dgm:cxn modelId="{51A6781D-04E2-4812-8AC0-CE2BD08F632D}" type="presParOf" srcId="{A3758A06-44B3-4570-BD8D-85C040398457}" destId="{31CCC3D7-1053-4173-B976-5608ED0FFB90}" srcOrd="14" destOrd="0" presId="urn:microsoft.com/office/officeart/2008/layout/LinedList"/>
    <dgm:cxn modelId="{C3013081-8B5C-4DD3-B733-E783C1F8E037}" type="presParOf" srcId="{A3758A06-44B3-4570-BD8D-85C040398457}" destId="{314E7123-64E1-4164-AE46-926188FE49FA}" srcOrd="15" destOrd="0" presId="urn:microsoft.com/office/officeart/2008/layout/LinedList"/>
    <dgm:cxn modelId="{8FA91229-1C92-4646-9102-B06FACE61C8F}" type="presParOf" srcId="{A3758A06-44B3-4570-BD8D-85C040398457}" destId="{9C7B579E-5A74-44F6-9A7D-7A1CB7836565}" srcOrd="16" destOrd="0" presId="urn:microsoft.com/office/officeart/2008/layout/LinedList"/>
    <dgm:cxn modelId="{7D11F6A9-2295-4D38-9C6B-80D7745AAB70}" type="presParOf" srcId="{9C7B579E-5A74-44F6-9A7D-7A1CB7836565}" destId="{893F9305-E9F7-4FF6-893B-57AC51110F15}" srcOrd="0" destOrd="0" presId="urn:microsoft.com/office/officeart/2008/layout/LinedList"/>
    <dgm:cxn modelId="{BD525EEE-651C-4AEC-A72A-C990D5F54912}" type="presParOf" srcId="{9C7B579E-5A74-44F6-9A7D-7A1CB7836565}" destId="{28970733-DF0D-429C-8C25-81883D985061}" srcOrd="1" destOrd="0" presId="urn:microsoft.com/office/officeart/2008/layout/LinedList"/>
    <dgm:cxn modelId="{9EE1E289-3D2B-4FBC-AA27-35B2A0354B37}" type="presParOf" srcId="{9C7B579E-5A74-44F6-9A7D-7A1CB7836565}" destId="{1033C164-3E7C-415D-9609-DE3C5A587499}" srcOrd="2" destOrd="0" presId="urn:microsoft.com/office/officeart/2008/layout/LinedList"/>
    <dgm:cxn modelId="{1D078057-678B-4193-AD06-C16DB3D2C091}" type="presParOf" srcId="{A3758A06-44B3-4570-BD8D-85C040398457}" destId="{23E0CEF6-59E1-4305-8024-B1EFF4AC8798}" srcOrd="17" destOrd="0" presId="urn:microsoft.com/office/officeart/2008/layout/LinedList"/>
    <dgm:cxn modelId="{524AD47E-BB0F-4919-B8DA-1BBA208C8A27}" type="presParOf" srcId="{A3758A06-44B3-4570-BD8D-85C040398457}" destId="{12F00AEB-0729-492D-8216-D220FB2F8818}" srcOrd="18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1FAC51-00BA-410A-9617-821E48E95168}">
      <dsp:nvSpPr>
        <dsp:cNvPr id="0" name=""/>
        <dsp:cNvSpPr/>
      </dsp:nvSpPr>
      <dsp:spPr>
        <a:xfrm>
          <a:off x="0" y="520119"/>
          <a:ext cx="11444759" cy="3168019"/>
        </a:xfrm>
        <a:prstGeom prst="roundRect">
          <a:avLst>
            <a:gd name="adj" fmla="val 10000"/>
          </a:avLst>
        </a:prstGeom>
        <a:solidFill>
          <a:schemeClr val="accent2">
            <a:lumMod val="50000"/>
          </a:schemeClr>
        </a:solidFill>
        <a:ln w="12700" cap="rnd" cmpd="sng" algn="ctr">
          <a:solidFill>
            <a:schemeClr val="accent1"/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latin typeface="Aptos" panose="020B0004020202020204" pitchFamily="34" charset="0"/>
            </a:rPr>
            <a:t>What is Endometriosis ?</a:t>
          </a:r>
          <a:endParaRPr lang="en-US" sz="2200" kern="1200" dirty="0">
            <a:latin typeface="Aptos" panose="020B0004020202020204" pitchFamily="34" charset="0"/>
          </a:endParaRPr>
        </a:p>
        <a:p>
          <a:pPr marL="171450" lvl="1" indent="-171450" algn="l" defTabSz="755650">
            <a:lnSpc>
              <a:spcPct val="15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§"/>
          </a:pPr>
          <a:r>
            <a:rPr lang="en-US" sz="1700" kern="1200" dirty="0">
              <a:latin typeface="Aptos" panose="020B0004020202020204" pitchFamily="34" charset="0"/>
            </a:rPr>
            <a:t>Endometriosis is an inflammatory, chronic gynecologic disorder that affects about 10% of women worldwide. </a:t>
          </a:r>
        </a:p>
        <a:p>
          <a:pPr marL="171450" lvl="1" indent="-171450" algn="l" defTabSz="755650">
            <a:lnSpc>
              <a:spcPct val="15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§"/>
          </a:pPr>
          <a:r>
            <a:rPr lang="en-US" sz="1700" kern="1200" dirty="0">
              <a:latin typeface="Aptos" panose="020B0004020202020204" pitchFamily="34" charset="0"/>
            </a:rPr>
            <a:t>Endometriosis is characterized by the growth of endometrial-like tissues outside the uterine cavity. </a:t>
          </a:r>
        </a:p>
        <a:p>
          <a:pPr marL="171450" lvl="1" indent="-171450" algn="l" defTabSz="755650">
            <a:lnSpc>
              <a:spcPct val="15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§"/>
          </a:pPr>
          <a:r>
            <a:rPr lang="en-US" sz="1700" kern="1200" dirty="0">
              <a:latin typeface="Aptos" panose="020B0004020202020204" pitchFamily="34" charset="0"/>
            </a:rPr>
            <a:t>These growths, called endometriotic lesions, can develop on different pelvic organs.</a:t>
          </a:r>
        </a:p>
        <a:p>
          <a:pPr marL="171450" lvl="1" indent="-171450" algn="l" defTabSz="755650">
            <a:lnSpc>
              <a:spcPct val="15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§"/>
          </a:pPr>
          <a:r>
            <a:rPr lang="en-US" sz="1700" kern="1200" dirty="0">
              <a:latin typeface="Aptos" panose="020B0004020202020204" pitchFamily="34" charset="0"/>
            </a:rPr>
            <a:t>Unlike normal endometrial tissue, these lesions do not shed during menstruation, leading to inflammation, pain, and scarring.</a:t>
          </a:r>
        </a:p>
      </dsp:txBody>
      <dsp:txXfrm>
        <a:off x="92788" y="612907"/>
        <a:ext cx="11259183" cy="29824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2B7359-DB93-4806-82F7-BB481F9F7FE4}">
      <dsp:nvSpPr>
        <dsp:cNvPr id="0" name=""/>
        <dsp:cNvSpPr/>
      </dsp:nvSpPr>
      <dsp:spPr>
        <a:xfrm>
          <a:off x="0" y="0"/>
          <a:ext cx="994095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9E8C64-9709-4DB9-ACA4-BD7AE076823E}">
      <dsp:nvSpPr>
        <dsp:cNvPr id="0" name=""/>
        <dsp:cNvSpPr/>
      </dsp:nvSpPr>
      <dsp:spPr>
        <a:xfrm>
          <a:off x="0" y="0"/>
          <a:ext cx="2415596" cy="31664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>
            <a:solidFill>
              <a:schemeClr val="accent1">
                <a:lumMod val="50000"/>
              </a:schemeClr>
            </a:solidFill>
            <a:latin typeface="Aptos" panose="020B0004020202020204" pitchFamily="34" charset="0"/>
          </a:endParaRPr>
        </a:p>
      </dsp:txBody>
      <dsp:txXfrm>
        <a:off x="0" y="0"/>
        <a:ext cx="2415596" cy="3166421"/>
      </dsp:txXfrm>
    </dsp:sp>
    <dsp:sp modelId="{FA9AD542-0198-4D56-B672-7C8C074334CE}">
      <dsp:nvSpPr>
        <dsp:cNvPr id="0" name=""/>
        <dsp:cNvSpPr/>
      </dsp:nvSpPr>
      <dsp:spPr>
        <a:xfrm>
          <a:off x="3243270" y="19919"/>
          <a:ext cx="6677115" cy="4986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ptos" panose="020B0004020202020204" pitchFamily="34" charset="0"/>
            </a:rPr>
            <a:t>Severe pelvic pain, especially during menstruation.</a:t>
          </a:r>
        </a:p>
      </dsp:txBody>
      <dsp:txXfrm>
        <a:off x="3243270" y="19919"/>
        <a:ext cx="6677115" cy="498618"/>
      </dsp:txXfrm>
    </dsp:sp>
    <dsp:sp modelId="{799809FB-B5EB-4945-A2D5-6874C9E75D51}">
      <dsp:nvSpPr>
        <dsp:cNvPr id="0" name=""/>
        <dsp:cNvSpPr/>
      </dsp:nvSpPr>
      <dsp:spPr>
        <a:xfrm>
          <a:off x="2415596" y="523549"/>
          <a:ext cx="751784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0B08C9-62E5-42E1-AD53-39A6680CEED1}">
      <dsp:nvSpPr>
        <dsp:cNvPr id="0" name=""/>
        <dsp:cNvSpPr/>
      </dsp:nvSpPr>
      <dsp:spPr>
        <a:xfrm>
          <a:off x="3220107" y="518538"/>
          <a:ext cx="4717002" cy="4986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ptos" panose="020B0004020202020204" pitchFamily="34" charset="0"/>
            </a:rPr>
            <a:t>Pain during intercourse.</a:t>
          </a:r>
        </a:p>
      </dsp:txBody>
      <dsp:txXfrm>
        <a:off x="3220107" y="518538"/>
        <a:ext cx="4717002" cy="498618"/>
      </dsp:txXfrm>
    </dsp:sp>
    <dsp:sp modelId="{C5BF89AE-286F-43D8-8923-F8BB7AD4435E}">
      <dsp:nvSpPr>
        <dsp:cNvPr id="0" name=""/>
        <dsp:cNvSpPr/>
      </dsp:nvSpPr>
      <dsp:spPr>
        <a:xfrm>
          <a:off x="2415596" y="1047098"/>
          <a:ext cx="751784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D40949-C21C-4A8A-ABED-AE418CED93D6}">
      <dsp:nvSpPr>
        <dsp:cNvPr id="0" name=""/>
        <dsp:cNvSpPr/>
      </dsp:nvSpPr>
      <dsp:spPr>
        <a:xfrm>
          <a:off x="3220107" y="1080416"/>
          <a:ext cx="4717002" cy="4986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ptos" panose="020B0004020202020204" pitchFamily="34" charset="0"/>
            </a:rPr>
            <a:t>Chronic lower abdominal pain.</a:t>
          </a:r>
        </a:p>
      </dsp:txBody>
      <dsp:txXfrm>
        <a:off x="3220107" y="1080416"/>
        <a:ext cx="4717002" cy="498618"/>
      </dsp:txXfrm>
    </dsp:sp>
    <dsp:sp modelId="{68E2039C-E919-49EF-8487-FC4A458D3258}">
      <dsp:nvSpPr>
        <dsp:cNvPr id="0" name=""/>
        <dsp:cNvSpPr/>
      </dsp:nvSpPr>
      <dsp:spPr>
        <a:xfrm>
          <a:off x="2415596" y="1570648"/>
          <a:ext cx="751784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72EE60-F50E-4DA6-9274-A3341226D4C7}">
      <dsp:nvSpPr>
        <dsp:cNvPr id="0" name=""/>
        <dsp:cNvSpPr/>
      </dsp:nvSpPr>
      <dsp:spPr>
        <a:xfrm>
          <a:off x="3223722" y="1614721"/>
          <a:ext cx="5092338" cy="4986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ptos" panose="020B0004020202020204" pitchFamily="34" charset="0"/>
            </a:rPr>
            <a:t>Infertility due to tissue scarring.</a:t>
          </a:r>
        </a:p>
      </dsp:txBody>
      <dsp:txXfrm>
        <a:off x="3223722" y="1614721"/>
        <a:ext cx="5092338" cy="498618"/>
      </dsp:txXfrm>
    </dsp:sp>
    <dsp:sp modelId="{ECA2408C-31BC-4F29-A1A0-9E2B53C2B5CF}">
      <dsp:nvSpPr>
        <dsp:cNvPr id="0" name=""/>
        <dsp:cNvSpPr/>
      </dsp:nvSpPr>
      <dsp:spPr>
        <a:xfrm>
          <a:off x="2415596" y="2094197"/>
          <a:ext cx="751784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457DC-D76A-4AC9-AA08-497A6C4F5CF7}">
      <dsp:nvSpPr>
        <dsp:cNvPr id="0" name=""/>
        <dsp:cNvSpPr/>
      </dsp:nvSpPr>
      <dsp:spPr>
        <a:xfrm>
          <a:off x="3219295" y="2110737"/>
          <a:ext cx="5012447" cy="4986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ptos" panose="020B0004020202020204" pitchFamily="34" charset="0"/>
            </a:rPr>
            <a:t>Bowel and urinary symptoms.</a:t>
          </a:r>
        </a:p>
      </dsp:txBody>
      <dsp:txXfrm>
        <a:off x="3219295" y="2110737"/>
        <a:ext cx="5012447" cy="498618"/>
      </dsp:txXfrm>
    </dsp:sp>
    <dsp:sp modelId="{31CCC3D7-1053-4173-B976-5608ED0FFB90}">
      <dsp:nvSpPr>
        <dsp:cNvPr id="0" name=""/>
        <dsp:cNvSpPr/>
      </dsp:nvSpPr>
      <dsp:spPr>
        <a:xfrm>
          <a:off x="2415596" y="2617747"/>
          <a:ext cx="751784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970733-DF0D-429C-8C25-81883D985061}">
      <dsp:nvSpPr>
        <dsp:cNvPr id="0" name=""/>
        <dsp:cNvSpPr/>
      </dsp:nvSpPr>
      <dsp:spPr>
        <a:xfrm>
          <a:off x="3215091" y="2651065"/>
          <a:ext cx="4944801" cy="4986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ptos" panose="020B0004020202020204" pitchFamily="34" charset="0"/>
            </a:rPr>
            <a:t>Fatigue and mental health challenges.</a:t>
          </a:r>
        </a:p>
      </dsp:txBody>
      <dsp:txXfrm>
        <a:off x="3215091" y="2651065"/>
        <a:ext cx="4944801" cy="498618"/>
      </dsp:txXfrm>
    </dsp:sp>
    <dsp:sp modelId="{23E0CEF6-59E1-4305-8024-B1EFF4AC8798}">
      <dsp:nvSpPr>
        <dsp:cNvPr id="0" name=""/>
        <dsp:cNvSpPr/>
      </dsp:nvSpPr>
      <dsp:spPr>
        <a:xfrm>
          <a:off x="2415596" y="3141296"/>
          <a:ext cx="751784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png>
</file>

<file path=ppt/media/image2.png>
</file>

<file path=ppt/media/image20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523D0-8676-45AE-ABA9-0F1257C982C4}" type="datetimeFigureOut">
              <a:rPr lang="LID4096" smtClean="0"/>
              <a:t>01/30/2025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A811C-C8E9-4C05-852C-00C762D987D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951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A811C-C8E9-4C05-852C-00C762D987DB}" type="slidenum">
              <a:rPr lang="LID4096" smtClean="0"/>
              <a:t>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95186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A811C-C8E9-4C05-852C-00C762D987DB}" type="slidenum">
              <a:rPr lang="LID4096" smtClean="0"/>
              <a:t>3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19201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A811C-C8E9-4C05-852C-00C762D987DB}" type="slidenum">
              <a:rPr lang="LID4096" smtClean="0"/>
              <a:t>4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20420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378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9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98290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6949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3922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8065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494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4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04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8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556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22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07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997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228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307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16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9E95E-90AF-05FF-46DC-9BF38BFFE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419" y="1229049"/>
            <a:ext cx="9239230" cy="2691816"/>
          </a:xfrm>
        </p:spPr>
        <p:txBody>
          <a:bodyPr/>
          <a:lstStyle/>
          <a:p>
            <a:pPr algn="l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ptos" panose="020B0004020202020204" pitchFamily="34" charset="0"/>
              </a:rPr>
              <a:t>A Non-Invasive Approach for Diagnosing Endometriosis Using Deep Learning</a:t>
            </a:r>
            <a:endParaRPr lang="LID4096" b="1" dirty="0">
              <a:solidFill>
                <a:schemeClr val="accent1">
                  <a:lumMod val="7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1D2D93-0886-2E77-4A66-6C246AF3CE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920" y="4042444"/>
            <a:ext cx="7766936" cy="1443956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2200" dirty="0">
                <a:latin typeface="Aptos" panose="020B0004020202020204" pitchFamily="34" charset="0"/>
              </a:rPr>
              <a:t>Supervisor: Miri Weiss Cohen</a:t>
            </a:r>
          </a:p>
          <a:p>
            <a:pPr algn="l"/>
            <a:endParaRPr lang="en-US" sz="2000" dirty="0">
              <a:latin typeface="Aptos" panose="020B0004020202020204" pitchFamily="34" charset="0"/>
            </a:endParaRPr>
          </a:p>
          <a:p>
            <a:pPr algn="l"/>
            <a:r>
              <a:rPr lang="en-US" sz="2000" dirty="0">
                <a:latin typeface="Aptos" panose="020B0004020202020204" pitchFamily="34" charset="0"/>
              </a:rPr>
              <a:t>Daniel Berkowitz</a:t>
            </a:r>
          </a:p>
          <a:p>
            <a:pPr algn="l"/>
            <a:r>
              <a:rPr lang="en-US" sz="2000" dirty="0">
                <a:latin typeface="Aptos" panose="020B0004020202020204" pitchFamily="34" charset="0"/>
              </a:rPr>
              <a:t>Tal Turjeman</a:t>
            </a:r>
            <a:endParaRPr lang="LID4096" sz="2000" dirty="0">
              <a:latin typeface="Aptos" panose="020B00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7A603B-B680-9FB8-50AF-B879057E94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50" y="486441"/>
            <a:ext cx="2565400" cy="6210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0937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25809D-49DD-16A2-AFE1-51C7EBBEC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96602-35D9-C2EB-C2A8-96C7736CF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537" y="576044"/>
            <a:ext cx="8517000" cy="132080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Algorithms and implementation</a:t>
            </a:r>
            <a:endParaRPr lang="LID4096" sz="4000" b="1" dirty="0">
              <a:solidFill>
                <a:schemeClr val="accent2">
                  <a:lumMod val="7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5ACED-06CC-44C7-8E2E-CC0B1DB83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537" y="1966382"/>
            <a:ext cx="6703959" cy="35136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What is YOLO 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Advanced object detection algorithm that processes an entire image in a single pass, making it one of the fastest and most efficient models for real-time detection tasks.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This approach allows for both speed and accuracy, making it useful in scenarios where fast identification of objects is critical.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Continuously improving with better accuracy, fewer false positives, and enhanced small object recognition.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AB5E9-DF32-3FEE-8D5E-7CF7C3F6B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3922" y="2027369"/>
            <a:ext cx="4711347" cy="33916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89398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5479D2-F611-0E49-653A-CBD685303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CEC67-2613-13F3-C4DA-394414329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789" y="516907"/>
            <a:ext cx="8517000" cy="1320800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Aptos" panose="020B0004020202020204" pitchFamily="34" charset="0"/>
              </a:rPr>
              <a:t>Algorithms and implementation</a:t>
            </a:r>
            <a:endParaRPr lang="LID4096" sz="4000" b="1" dirty="0"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4C1CF-EED4-1DDC-D42B-DD548F295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789" y="1681482"/>
            <a:ext cx="5117348" cy="38661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Aptos" panose="020B0004020202020204" pitchFamily="34" charset="0"/>
              </a:rPr>
              <a:t>What is transfer learning 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This is a machine learning technique that uses pre-trained models to improve performance on new tasks.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Instead of training a model from scratch, it allows models to apply knowledge to new datasets.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It is especially useful in fields with limited labeled data, such as medical imaging.</a:t>
            </a:r>
          </a:p>
        </p:txBody>
      </p:sp>
      <p:pic>
        <p:nvPicPr>
          <p:cNvPr id="6146" name="Picture 2" descr="Transfer Learning: Leveraging Existing Knowledge to Enhance Your Models -  Dataaspirant">
            <a:extLst>
              <a:ext uri="{FF2B5EF4-FFF2-40B4-BE49-F238E27FC236}">
                <a16:creationId xmlns:a16="http://schemas.microsoft.com/office/drawing/2014/main" id="{206A8743-888B-A3EA-9B8C-BF09431E0A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4966" y="1586688"/>
            <a:ext cx="6112871" cy="40185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1321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6B9F7D-DD39-972D-C8CC-653C9E686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LID4096"/>
          </a:p>
        </p:txBody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LID4096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LID4096"/>
          </a:p>
        </p:txBody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LID4096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LID4096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CB3420-F3DF-0F28-A496-F74C990B3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9678" y="568230"/>
            <a:ext cx="5010274" cy="1137508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  <a:latin typeface="Aptos" panose="020B0004020202020204" pitchFamily="34" charset="0"/>
              </a:rPr>
              <a:t>System optimization</a:t>
            </a:r>
            <a:endParaRPr lang="LID4096" sz="4000" b="1" dirty="0">
              <a:solidFill>
                <a:srgbClr val="FFFFFF"/>
              </a:solidFill>
              <a:latin typeface="Aptos" panose="020B0004020202020204" pitchFamily="34" charset="0"/>
            </a:endParaRPr>
          </a:p>
        </p:txBody>
      </p:sp>
      <p:pic>
        <p:nvPicPr>
          <p:cNvPr id="7" name="Graphic 6" descr="Mathematics">
            <a:extLst>
              <a:ext uri="{FF2B5EF4-FFF2-40B4-BE49-F238E27FC236}">
                <a16:creationId xmlns:a16="http://schemas.microsoft.com/office/drawing/2014/main" id="{0CF75275-ABF0-DC8D-1EC3-0098773B3B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5E8C4-F8A9-9088-F0F7-C60090C6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9678" y="1994791"/>
            <a:ext cx="5327301" cy="285994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ptos" panose="020B0004020202020204" pitchFamily="34" charset="0"/>
              </a:rPr>
              <a:t>The hyper parameters optimization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Aptos" panose="020B0004020202020204" pitchFamily="34" charset="0"/>
              </a:rPr>
              <a:t>	Learning rate – {5⋅e^(-3), 5⋅e^(-4), 5⋅e^(-5)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Aptos" panose="020B0004020202020204" pitchFamily="34" charset="0"/>
              </a:rPr>
              <a:t>	Batch size – {16, 32, 64}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Aptos" panose="020B0004020202020204" pitchFamily="34" charset="0"/>
              </a:rPr>
              <a:t>	Epochs – {50, 100, 150}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Aptos" panose="020B0004020202020204" pitchFamily="34" charset="0"/>
              </a:rPr>
              <a:t>	Dropout – {0.2, 0.5}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Aptos" panose="020B0004020202020204" pitchFamily="34" charset="0"/>
              </a:rPr>
              <a:t>	Batch normalization – with / without</a:t>
            </a:r>
          </a:p>
        </p:txBody>
      </p:sp>
    </p:spTree>
    <p:extLst>
      <p:ext uri="{BB962C8B-B14F-4D97-AF65-F5344CB8AC3E}">
        <p14:creationId xmlns:p14="http://schemas.microsoft.com/office/powerpoint/2010/main" val="3993654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4EDF99-58C2-ECA7-E999-377AEC3A4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98684-6BEE-8F61-2FA3-66A8F020D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50" y="542488"/>
            <a:ext cx="8596668" cy="943864"/>
          </a:xfrm>
        </p:spPr>
        <p:txBody>
          <a:bodyPr anchor="t">
            <a:normAutofit fontScale="90000"/>
          </a:bodyPr>
          <a:lstStyle/>
          <a:p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Aptos" panose="020B0004020202020204" pitchFamily="34" charset="0"/>
              </a:rPr>
              <a:t>The results we aim for</a:t>
            </a:r>
            <a:br>
              <a:rPr lang="en-US" b="1" dirty="0">
                <a:latin typeface="Aptos" panose="020B0004020202020204" pitchFamily="34" charset="0"/>
              </a:rPr>
            </a:br>
            <a:endParaRPr lang="LID4096" b="1" dirty="0"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91F1E-72C5-55BE-C636-EE57528D5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50" y="1999609"/>
            <a:ext cx="7183151" cy="31455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Aptos" panose="020B0004020202020204" pitchFamily="34" charset="0"/>
              </a:rPr>
              <a:t>Identification of Lesions with Over 80% Accuracy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The model must accurately detect and differentiate endometriotic lesions.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Aptos" panose="020B0004020202020204" pitchFamily="34" charset="0"/>
              </a:rPr>
              <a:t>A non-invasive diagnostic tool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The system aims to assist or replace laparoscopy for diagnosing endometriosis, making diagnosis faster and more accessible.</a:t>
            </a:r>
            <a:endParaRPr lang="LID4096" sz="2000" dirty="0">
              <a:latin typeface="Aptos" panose="020B0004020202020204" pitchFamily="34" charset="0"/>
            </a:endParaRPr>
          </a:p>
        </p:txBody>
      </p:sp>
      <p:pic>
        <p:nvPicPr>
          <p:cNvPr id="8" name="Graphic 7" descr="Completed with solid fill">
            <a:extLst>
              <a:ext uri="{FF2B5EF4-FFF2-40B4-BE49-F238E27FC236}">
                <a16:creationId xmlns:a16="http://schemas.microsoft.com/office/drawing/2014/main" id="{BC1C1AD0-4C6C-88E8-ACD8-F008B5E3C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6959872" y="1712855"/>
            <a:ext cx="3145536" cy="314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955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5C6C8-9529-FAE9-C1A8-43AA88AC5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0881E-F465-C6F7-A57E-72C59F1B2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Aptos" panose="020B0004020202020204" pitchFamily="34" charset="0"/>
              </a:rPr>
              <a:t>Expected challenges</a:t>
            </a:r>
            <a:br>
              <a:rPr lang="en-US" sz="4000" b="1" dirty="0">
                <a:solidFill>
                  <a:schemeClr val="accent1"/>
                </a:solidFill>
                <a:latin typeface="Aptos" panose="020B0004020202020204" pitchFamily="34" charset="0"/>
              </a:rPr>
            </a:br>
            <a:endParaRPr lang="LID4096" sz="4000" b="1" dirty="0"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189D3-4AEC-B8D0-2119-759EEC440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961616" cy="4207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Aptos" panose="020B0004020202020204" pitchFamily="34" charset="0"/>
              </a:rPr>
              <a:t>Lesion variability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Endometriotic lesions differ in size, shape, and location, making detection complex.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Aptos" panose="020B0004020202020204" pitchFamily="34" charset="0"/>
              </a:rPr>
              <a:t>Differentiating endometriotic lesions from other abnormalities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The model needs to distinguish between endometriosis and other gynecological conditions, such as benign ovarian cysts, to minimize false detections and improve diagnostic reliability.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Aptos" panose="020B0004020202020204" pitchFamily="34" charset="0"/>
              </a:rPr>
              <a:t>Limited labeled MRI data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The lack of marked medical datasets challenges model training, requiring data augmentation and collaborations with medical institutions.</a:t>
            </a:r>
          </a:p>
        </p:txBody>
      </p:sp>
    </p:spTree>
    <p:extLst>
      <p:ext uri="{BB962C8B-B14F-4D97-AF65-F5344CB8AC3E}">
        <p14:creationId xmlns:p14="http://schemas.microsoft.com/office/powerpoint/2010/main" val="4138776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D4CB3-6407-039A-BFAE-9CF0390575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DE64F-E56F-1253-567C-2E6CF3EAF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353" y="525710"/>
            <a:ext cx="8596668" cy="1068198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latin typeface="Aptos" panose="020B0004020202020204" pitchFamily="34" charset="0"/>
              </a:rPr>
              <a:t>System interface</a:t>
            </a:r>
            <a:br>
              <a:rPr lang="en-US" sz="4000" b="1" dirty="0">
                <a:solidFill>
                  <a:schemeClr val="accent1"/>
                </a:solidFill>
                <a:latin typeface="Aptos" panose="020B0004020202020204" pitchFamily="34" charset="0"/>
              </a:rPr>
            </a:br>
            <a:endParaRPr lang="LID4096" sz="4000" b="1" dirty="0">
              <a:latin typeface="Aptos" panose="020B0004020202020204" pitchFamily="34" charset="0"/>
            </a:endParaRPr>
          </a:p>
        </p:txBody>
      </p:sp>
      <p:pic>
        <p:nvPicPr>
          <p:cNvPr id="5" name="Picture 4" descr="A person looking at a screen&#10;&#10;Description automatically generated">
            <a:extLst>
              <a:ext uri="{FF2B5EF4-FFF2-40B4-BE49-F238E27FC236}">
                <a16:creationId xmlns:a16="http://schemas.microsoft.com/office/drawing/2014/main" id="{1C7F27E6-A117-A551-F774-D8ED4BF4FE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53" y="2219604"/>
            <a:ext cx="3613841" cy="2418791"/>
          </a:xfrm>
          <a:prstGeom prst="rect">
            <a:avLst/>
          </a:prstGeom>
        </p:spPr>
      </p:pic>
      <p:pic>
        <p:nvPicPr>
          <p:cNvPr id="6" name="Picture 5" descr="A person looking at a screen&#10;&#10;Description automatically generated">
            <a:extLst>
              <a:ext uri="{FF2B5EF4-FFF2-40B4-BE49-F238E27FC236}">
                <a16:creationId xmlns:a16="http://schemas.microsoft.com/office/drawing/2014/main" id="{E9FBB9DB-7B7C-1A46-D1CC-C0D25C8C401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451" y="2219604"/>
            <a:ext cx="3613842" cy="2418971"/>
          </a:xfrm>
          <a:prstGeom prst="rect">
            <a:avLst/>
          </a:prstGeom>
        </p:spPr>
      </p:pic>
      <p:pic>
        <p:nvPicPr>
          <p:cNvPr id="7" name="Picture 6" descr="A screenshot of a medical scan&#10;&#10;Description automatically generated">
            <a:extLst>
              <a:ext uri="{FF2B5EF4-FFF2-40B4-BE49-F238E27FC236}">
                <a16:creationId xmlns:a16="http://schemas.microsoft.com/office/drawing/2014/main" id="{6B8AF02F-CBDC-6F13-1DF8-226F3A5FC08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848" y="2226217"/>
            <a:ext cx="3802799" cy="241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396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24EF9-2699-76A4-E916-249543205A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C0D76-7127-321E-D112-932FAC55D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77" y="516907"/>
            <a:ext cx="8517000" cy="967944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Aptos" panose="020B0004020202020204" pitchFamily="34" charset="0"/>
              </a:rPr>
              <a:t>Tests for the system</a:t>
            </a:r>
            <a:endParaRPr lang="LID4096" sz="4000" b="1" dirty="0">
              <a:latin typeface="Aptos" panose="020B00040202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91FD60-FEDF-35D3-4ECC-4A26C945B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9252" y="1484851"/>
            <a:ext cx="6090379" cy="4152083"/>
          </a:xfrm>
        </p:spPr>
      </p:pic>
    </p:spTree>
    <p:extLst>
      <p:ext uri="{BB962C8B-B14F-4D97-AF65-F5344CB8AC3E}">
        <p14:creationId xmlns:p14="http://schemas.microsoft.com/office/powerpoint/2010/main" val="3545524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9496F-A531-5D66-24AD-348D1D9EF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E7C67-A665-ECD9-B554-D8E0668AC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620" y="483765"/>
            <a:ext cx="8596668" cy="9423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2">
                    <a:lumMod val="50000"/>
                  </a:schemeClr>
                </a:solidFill>
                <a:latin typeface="Aptos" panose="020B0004020202020204" pitchFamily="34" charset="0"/>
              </a:rPr>
              <a:t>Endometriosis</a:t>
            </a:r>
            <a:endParaRPr lang="LID4096" sz="4000" b="1" dirty="0">
              <a:solidFill>
                <a:schemeClr val="accent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7640CC8-8EF0-025F-F767-3301551B5A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7058051"/>
              </p:ext>
            </p:extLst>
          </p:nvPr>
        </p:nvGraphicFramePr>
        <p:xfrm>
          <a:off x="373620" y="864066"/>
          <a:ext cx="11444759" cy="36881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102918AC-C05D-12DF-3844-15316178FCC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45780" b="63147"/>
          <a:stretch/>
        </p:blipFill>
        <p:spPr>
          <a:xfrm>
            <a:off x="4263275" y="4704851"/>
            <a:ext cx="7070254" cy="2056149"/>
          </a:xfrm>
          <a:prstGeom prst="rect">
            <a:avLst/>
          </a:prstGeom>
        </p:spPr>
      </p:pic>
      <p:pic>
        <p:nvPicPr>
          <p:cNvPr id="7" name="Picture 6" descr="A diagram of internal organs&#10;&#10;Description automatically generated">
            <a:extLst>
              <a:ext uri="{FF2B5EF4-FFF2-40B4-BE49-F238E27FC236}">
                <a16:creationId xmlns:a16="http://schemas.microsoft.com/office/drawing/2014/main" id="{1FB7F2D5-A422-13B8-3DCC-B57C3FC5C5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587" y="4704851"/>
            <a:ext cx="2931851" cy="20561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682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33D37-BA8D-BBF5-B7B5-7622531CA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26DAC-E824-DC24-7EEE-C39E5B9C7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38" y="601211"/>
            <a:ext cx="8596668" cy="967530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Common Symptoms of Endometriosis</a:t>
            </a:r>
            <a:br>
              <a:rPr lang="en-US" sz="4000" b="1" dirty="0">
                <a:latin typeface="Aptos" panose="020B0004020202020204" pitchFamily="34" charset="0"/>
              </a:rPr>
            </a:br>
            <a:endParaRPr lang="LID4096" sz="4000" b="1" dirty="0">
              <a:latin typeface="Aptos" panose="020B0004020202020204" pitchFamily="34" charset="0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4572A8AE-A9E7-7244-362E-59327DE14D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5617960"/>
              </p:ext>
            </p:extLst>
          </p:nvPr>
        </p:nvGraphicFramePr>
        <p:xfrm>
          <a:off x="352338" y="1922011"/>
          <a:ext cx="9940954" cy="3166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076" name="Picture 4" descr="Endometriosis Awareness Month | HotTea Mama">
            <a:extLst>
              <a:ext uri="{FF2B5EF4-FFF2-40B4-BE49-F238E27FC236}">
                <a16:creationId xmlns:a16="http://schemas.microsoft.com/office/drawing/2014/main" id="{9913F8B0-2BAE-F568-B6C4-CB69F1364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38" y="1922011"/>
            <a:ext cx="3154260" cy="315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179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9DA89-AEB9-ABB9-F4D5-D85B4FDD9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88444-64DA-DEB0-19F1-E0444283D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443" y="225568"/>
            <a:ext cx="9523680" cy="1553321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Aptos" panose="020B0004020202020204" pitchFamily="34" charset="0"/>
              </a:rPr>
              <a:t>The current situation and need for the project</a:t>
            </a:r>
            <a:endParaRPr lang="LID4096" sz="4000" b="1" dirty="0"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E3D52-EA0C-6023-2D41-BA68158AB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443" y="1978127"/>
            <a:ext cx="7057316" cy="40179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Aptos" panose="020B0004020202020204" pitchFamily="34" charset="0"/>
              </a:rPr>
              <a:t>Endometriosis is often misdiagnosed disease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Many women suffer for years without diagnosis, which significantly affects their quality of life.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Aptos" panose="020B0004020202020204" pitchFamily="34" charset="0"/>
              </a:rPr>
              <a:t>The problem with current diagnostic methods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The gold standard for diagnosis is laparoscopy, an invasive and expensive procedure.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Laparoscopy involves inserting a camera into the abdomen to visually confirm the presence of endometrial-like tissue.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The average diagnostic delay is between 8 to 12 years.</a:t>
            </a:r>
          </a:p>
          <a:p>
            <a:pPr marL="0" indent="0">
              <a:buNone/>
            </a:pPr>
            <a:endParaRPr lang="LID4096" sz="2000" dirty="0">
              <a:latin typeface="Aptos" panose="020B0004020202020204" pitchFamily="34" charset="0"/>
            </a:endParaRPr>
          </a:p>
        </p:txBody>
      </p:sp>
      <p:pic>
        <p:nvPicPr>
          <p:cNvPr id="4098" name="Picture 2" descr="Laparoscopic Surgery for Endometriosis | Statesboro, GA - Statesboro  Women's Health Specialists">
            <a:extLst>
              <a:ext uri="{FF2B5EF4-FFF2-40B4-BE49-F238E27FC236}">
                <a16:creationId xmlns:a16="http://schemas.microsoft.com/office/drawing/2014/main" id="{2FEE8ECD-BDAE-7735-0FF6-A8C9EBD18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759" y="1978127"/>
            <a:ext cx="4373461" cy="382921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0918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0381DD-76F4-AD46-CCF5-DB4848F8A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698C8-8D44-3199-B45B-D3AAE2582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674" y="348566"/>
            <a:ext cx="4773336" cy="181202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latin typeface="Aptos" panose="020B0004020202020204" pitchFamily="34" charset="0"/>
              </a:rPr>
              <a:t>The current situation and need for the project</a:t>
            </a:r>
            <a:endParaRPr lang="LID4096" sz="4000" b="1" dirty="0"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80B93-6079-DB31-DFF7-9DA7DA534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5674" y="2395481"/>
            <a:ext cx="6711192" cy="3384534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Aptos" panose="020B0004020202020204" pitchFamily="34" charset="0"/>
              </a:rPr>
              <a:t>Why machine learning can help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MRI scans can show endometriotic lesions, but their identification by radiologists is challenging due to variations in size, shape, and location.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No existing machine learning model is designed for MRI based endometriosis detection.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Deep learning improves medical imaging by detecting patterns missed by the human eye, enabling faster and more accurate diagnoses.</a:t>
            </a:r>
          </a:p>
        </p:txBody>
      </p:sp>
      <p:pic>
        <p:nvPicPr>
          <p:cNvPr id="4" name="Picture 3" descr="A computer screens with images of brain and brain cells&#10;&#10;Description automatically generated with medium confidence">
            <a:extLst>
              <a:ext uri="{FF2B5EF4-FFF2-40B4-BE49-F238E27FC236}">
                <a16:creationId xmlns:a16="http://schemas.microsoft.com/office/drawing/2014/main" id="{03E19DC4-82B4-B90E-FEBC-451EC3AB1B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96" r="16937"/>
          <a:stretch/>
        </p:blipFill>
        <p:spPr>
          <a:xfrm>
            <a:off x="0" y="-1"/>
            <a:ext cx="5016597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85198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20114-58DF-DE33-48E4-1DEF14A1B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2DEBA-B53E-F81C-136D-BDBCC2086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395" y="485269"/>
            <a:ext cx="8596668" cy="908807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Aptos" panose="020B0004020202020204" pitchFamily="34" charset="0"/>
              </a:rPr>
              <a:t>The solution</a:t>
            </a:r>
            <a:endParaRPr lang="LID4096" sz="4400" b="1" dirty="0"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AB03B-D319-5F40-9401-4B29A2354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718" y="1486355"/>
            <a:ext cx="5002011" cy="1666402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ptos" panose="020B0004020202020204" pitchFamily="34" charset="0"/>
              </a:rPr>
              <a:t>Deep learning model that analyzes MRI scans to automatically detect endometriosis using DenseNet and YOLO to classify and mark lesions.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2D7614-BBF6-63B8-766A-9C6E1DE816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112"/>
          <a:stretch/>
        </p:blipFill>
        <p:spPr>
          <a:xfrm>
            <a:off x="5746459" y="0"/>
            <a:ext cx="6445541" cy="687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921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BDA74-B918-F680-F17B-054A1A7C0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6BA96-8F21-E8E9-1B8A-F0FB6B098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346" y="312820"/>
            <a:ext cx="8517000" cy="132080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System architecture</a:t>
            </a:r>
            <a:endParaRPr lang="LID4096" sz="4000" b="1" dirty="0">
              <a:solidFill>
                <a:schemeClr val="accent2">
                  <a:lumMod val="75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CAC555-0990-380E-CD40-FCC7FBFFA2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867" y="1076371"/>
            <a:ext cx="7916411" cy="332099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B08D60-DB66-52CD-0245-2B2373C91D99}"/>
              </a:ext>
            </a:extLst>
          </p:cNvPr>
          <p:cNvSpPr txBox="1"/>
          <p:nvPr/>
        </p:nvSpPr>
        <p:spPr>
          <a:xfrm>
            <a:off x="324877" y="3802272"/>
            <a:ext cx="990638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en-US" sz="2000" dirty="0">
                <a:latin typeface="Aptos" panose="020B0004020202020204" pitchFamily="34" charset="0"/>
              </a:rPr>
              <a:t>The system receives an MRI scan as input.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en-US" sz="2000" dirty="0">
                <a:latin typeface="Aptos" panose="020B0004020202020204" pitchFamily="34" charset="0"/>
              </a:rPr>
              <a:t>DenseNet classification: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>
                <a:latin typeface="Aptos" panose="020B0004020202020204" pitchFamily="34" charset="0"/>
              </a:rPr>
              <a:t>If the scan does not have evidence of endometriosis, it is discarded as garbage.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>
                <a:latin typeface="Aptos" panose="020B0004020202020204" pitchFamily="34" charset="0"/>
              </a:rPr>
              <a:t>If the scan has evidence of endometriosis, it is passed to YOLO.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en-US" sz="2000" dirty="0">
                <a:latin typeface="Aptos" panose="020B0004020202020204" pitchFamily="34" charset="0"/>
              </a:rPr>
              <a:t>YOLO detection: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>
                <a:latin typeface="Aptos" panose="020B0004020202020204" pitchFamily="34" charset="0"/>
              </a:rPr>
              <a:t>YOLO analyzes the classified scan to detect and mark endometriotic lesions.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>
                <a:latin typeface="Aptos" panose="020B0004020202020204" pitchFamily="34" charset="0"/>
              </a:rPr>
              <a:t>The output is the final segmented scan with boundary box for each lesion.</a:t>
            </a:r>
          </a:p>
        </p:txBody>
      </p:sp>
    </p:spTree>
    <p:extLst>
      <p:ext uri="{BB962C8B-B14F-4D97-AF65-F5344CB8AC3E}">
        <p14:creationId xmlns:p14="http://schemas.microsoft.com/office/powerpoint/2010/main" val="333776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D57D7-2696-016E-597D-45CBD4832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88" y="441821"/>
            <a:ext cx="8517000" cy="132080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Scientific and technological background</a:t>
            </a:r>
            <a:endParaRPr lang="LID4096" sz="4000" b="1" dirty="0">
              <a:solidFill>
                <a:schemeClr val="accent2">
                  <a:lumMod val="7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9A811-A380-5375-5297-44AD728C5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88" y="1992810"/>
            <a:ext cx="11201476" cy="23778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Aptos" panose="020B0004020202020204" pitchFamily="34" charset="0"/>
              </a:rPr>
              <a:t>MRI and Endometriosis Diagnosis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MRI is a non-invasive imaging technique that generates detailed images of internal structures.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It is widely used in medical diagnostics, especially for soft tissue evaluation.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Endometriotic lesions can be visualized in MRI scans, making it a valuable tool for diagnosis.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CF8840-BA65-C686-704D-F29226937E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184" y="3851199"/>
            <a:ext cx="8137322" cy="281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43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9C4E2-0953-958C-0D26-1FE5576C8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A82D-1214-F981-43F2-214E2E8BA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500" y="458598"/>
            <a:ext cx="8517000" cy="888257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Aptos" panose="020B0004020202020204" pitchFamily="34" charset="0"/>
              </a:rPr>
              <a:t>Algorithms and implementation</a:t>
            </a:r>
            <a:endParaRPr lang="LID4096" sz="4000" b="1" dirty="0"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7B690-66A4-9246-BC45-45F575D67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500" y="1346855"/>
            <a:ext cx="9102118" cy="31244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  <a:latin typeface="Aptos" panose="020B0004020202020204" pitchFamily="34" charset="0"/>
              </a:rPr>
              <a:t>What is DenseNet 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Deep learning architecture that improves feature propagation and reuse by creating direct connections between each layer and every other subsequent layer.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This minimizes the vanishing gradient problem, lowers computational costs, and enhances model performance with fewer parameters.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ptos" panose="020B0004020202020204" pitchFamily="34" charset="0"/>
              </a:rPr>
              <a:t>It is widely used in image classification tasks, particularly in medical imaging, where extracting patterns from complex scans is essential.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D0D5B-08C7-011B-9C4A-BFEAE6A7E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00" y="4543722"/>
            <a:ext cx="10711620" cy="163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9377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1866</TotalTime>
  <Words>833</Words>
  <Application>Microsoft Office PowerPoint</Application>
  <PresentationFormat>מסך רחב</PresentationFormat>
  <Paragraphs>84</Paragraphs>
  <Slides>16</Slides>
  <Notes>3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22" baseType="lpstr">
      <vt:lpstr>Aptos</vt:lpstr>
      <vt:lpstr>Arial</vt:lpstr>
      <vt:lpstr>Trebuchet MS</vt:lpstr>
      <vt:lpstr>Wingdings</vt:lpstr>
      <vt:lpstr>Wingdings 3</vt:lpstr>
      <vt:lpstr>Facet</vt:lpstr>
      <vt:lpstr>A Non-Invasive Approach for Diagnosing Endometriosis Using Deep Learning</vt:lpstr>
      <vt:lpstr>Endometriosis</vt:lpstr>
      <vt:lpstr>Common Symptoms of Endometriosis </vt:lpstr>
      <vt:lpstr>The current situation and need for the project</vt:lpstr>
      <vt:lpstr>The current situation and need for the project</vt:lpstr>
      <vt:lpstr>The solution</vt:lpstr>
      <vt:lpstr>System architecture</vt:lpstr>
      <vt:lpstr>Scientific and technological background</vt:lpstr>
      <vt:lpstr>Algorithms and implementation</vt:lpstr>
      <vt:lpstr>Algorithms and implementation</vt:lpstr>
      <vt:lpstr>Algorithms and implementation</vt:lpstr>
      <vt:lpstr>System optimization</vt:lpstr>
      <vt:lpstr>The results we aim for </vt:lpstr>
      <vt:lpstr>Expected challenges </vt:lpstr>
      <vt:lpstr>System interface </vt:lpstr>
      <vt:lpstr>Tests for the system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 b</dc:creator>
  <cp:lastModifiedBy>טל זוהר תורג'מן</cp:lastModifiedBy>
  <cp:revision>4</cp:revision>
  <dcterms:created xsi:type="dcterms:W3CDTF">2025-01-29T09:45:03Z</dcterms:created>
  <dcterms:modified xsi:type="dcterms:W3CDTF">2025-01-30T17:43:23Z</dcterms:modified>
</cp:coreProperties>
</file>

<file path=docProps/thumbnail.jpeg>
</file>